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59" r:id="rId5"/>
    <p:sldId id="258" r:id="rId6"/>
    <p:sldId id="263" r:id="rId7"/>
    <p:sldId id="260" r:id="rId8"/>
    <p:sldId id="267" r:id="rId9"/>
    <p:sldId id="265" r:id="rId10"/>
    <p:sldId id="262" r:id="rId11"/>
    <p:sldId id="264" r:id="rId12"/>
    <p:sldId id="268" r:id="rId13"/>
    <p:sldId id="266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709" autoAdjust="0"/>
  </p:normalViewPr>
  <p:slideViewPr>
    <p:cSldViewPr snapToGrid="0" snapToObjects="1">
      <p:cViewPr varScale="1">
        <p:scale>
          <a:sx n="95" d="100"/>
          <a:sy n="95" d="100"/>
        </p:scale>
        <p:origin x="-148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F20B-ED99-B54B-A09A-047F1BB36AB5}" type="datetimeFigureOut">
              <a:rPr lang="en-US" smtClean="0"/>
              <a:t>15/02/16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D62D1-3DE9-D246-967B-B9283E3B6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742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F20B-ED99-B54B-A09A-047F1BB36AB5}" type="datetimeFigureOut">
              <a:rPr lang="en-US" smtClean="0"/>
              <a:t>15/02/16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D62D1-3DE9-D246-967B-B9283E3B6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026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F20B-ED99-B54B-A09A-047F1BB36AB5}" type="datetimeFigureOut">
              <a:rPr lang="en-US" smtClean="0"/>
              <a:t>15/02/16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D62D1-3DE9-D246-967B-B9283E3B6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540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F20B-ED99-B54B-A09A-047F1BB36AB5}" type="datetimeFigureOut">
              <a:rPr lang="en-US" smtClean="0"/>
              <a:t>15/02/16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D62D1-3DE9-D246-967B-B9283E3B6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209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F20B-ED99-B54B-A09A-047F1BB36AB5}" type="datetimeFigureOut">
              <a:rPr lang="en-US" smtClean="0"/>
              <a:t>15/02/16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D62D1-3DE9-D246-967B-B9283E3B6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45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F20B-ED99-B54B-A09A-047F1BB36AB5}" type="datetimeFigureOut">
              <a:rPr lang="en-US" smtClean="0"/>
              <a:t>15/02/16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D62D1-3DE9-D246-967B-B9283E3B6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868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F20B-ED99-B54B-A09A-047F1BB36AB5}" type="datetimeFigureOut">
              <a:rPr lang="en-US" smtClean="0"/>
              <a:t>15/02/16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D62D1-3DE9-D246-967B-B9283E3B6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383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F20B-ED99-B54B-A09A-047F1BB36AB5}" type="datetimeFigureOut">
              <a:rPr lang="en-US" smtClean="0"/>
              <a:t>15/02/16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D62D1-3DE9-D246-967B-B9283E3B6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214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F20B-ED99-B54B-A09A-047F1BB36AB5}" type="datetimeFigureOut">
              <a:rPr lang="en-US" smtClean="0"/>
              <a:t>15/02/16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D62D1-3DE9-D246-967B-B9283E3B6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555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F20B-ED99-B54B-A09A-047F1BB36AB5}" type="datetimeFigureOut">
              <a:rPr lang="en-US" smtClean="0"/>
              <a:t>15/02/16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D62D1-3DE9-D246-967B-B9283E3B6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262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F20B-ED99-B54B-A09A-047F1BB36AB5}" type="datetimeFigureOut">
              <a:rPr lang="en-US" smtClean="0"/>
              <a:t>15/02/16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D62D1-3DE9-D246-967B-B9283E3B6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619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DF20B-ED99-B54B-A09A-047F1BB36AB5}" type="datetimeFigureOut">
              <a:rPr lang="en-US" smtClean="0"/>
              <a:t>15/02/16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D62D1-3DE9-D246-967B-B9283E3B6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685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g"/><Relationship Id="rId5" Type="http://schemas.openxmlformats.org/officeDocument/2006/relationships/image" Target="../media/image8.jpeg"/><Relationship Id="rId6" Type="http://schemas.openxmlformats.org/officeDocument/2006/relationships/image" Target="../media/image9.jpg"/><Relationship Id="rId7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g"/><Relationship Id="rId5" Type="http://schemas.openxmlformats.org/officeDocument/2006/relationships/image" Target="../media/image13.jpg"/><Relationship Id="rId6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ERASMUS STÁŽ</a:t>
            </a:r>
            <a:endParaRPr lang="en-US" b="1" dirty="0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1371600" y="3648655"/>
            <a:ext cx="6400800" cy="17526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EDINBURGH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116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PRACOVNÍ PODMÍNKY</a:t>
            </a:r>
            <a:endParaRPr lang="en-US" b="1" dirty="0"/>
          </a:p>
        </p:txBody>
      </p:sp>
      <p:sp>
        <p:nvSpPr>
          <p:cNvPr id="12" name="Subtitle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10:00 – 16:00</a:t>
            </a:r>
          </a:p>
          <a:p>
            <a:r>
              <a:rPr lang="en-US" sz="3600" b="1" dirty="0" smtClean="0"/>
              <a:t>2 </a:t>
            </a:r>
            <a:r>
              <a:rPr lang="en-US" sz="3600" b="1" dirty="0" err="1" smtClean="0"/>
              <a:t>dny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dovolené</a:t>
            </a:r>
            <a:r>
              <a:rPr lang="en-US" sz="3600" b="1" dirty="0" smtClean="0"/>
              <a:t> v </a:t>
            </a:r>
            <a:r>
              <a:rPr lang="en-US" sz="3600" b="1" dirty="0" err="1" smtClean="0"/>
              <a:t>měsíci</a:t>
            </a:r>
            <a:endParaRPr lang="en-US" sz="3600" b="1" dirty="0" smtClean="0"/>
          </a:p>
          <a:p>
            <a:r>
              <a:rPr lang="en-US" sz="3600" b="1" dirty="0" err="1" smtClean="0"/>
              <a:t>Čas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strávený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prací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přesčas</a:t>
            </a:r>
            <a:r>
              <a:rPr lang="en-US" sz="3600" b="1" dirty="0"/>
              <a:t> </a:t>
            </a:r>
            <a:r>
              <a:rPr lang="en-US" sz="3600" b="1" dirty="0" smtClean="0"/>
              <a:t>“</a:t>
            </a:r>
            <a:r>
              <a:rPr lang="en-US" sz="3600" b="1" dirty="0" err="1" smtClean="0"/>
              <a:t>vracen</a:t>
            </a:r>
            <a:r>
              <a:rPr lang="en-US" sz="3600" b="1" dirty="0" smtClean="0"/>
              <a:t>” </a:t>
            </a:r>
            <a:r>
              <a:rPr lang="en-US" sz="3600" b="1" dirty="0" err="1" smtClean="0"/>
              <a:t>zpět</a:t>
            </a:r>
            <a:endParaRPr lang="en-US" sz="3600" b="1" dirty="0" smtClean="0"/>
          </a:p>
          <a:p>
            <a:r>
              <a:rPr lang="en-US" sz="3600" b="1" dirty="0" err="1" smtClean="0"/>
              <a:t>Různé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obědy</a:t>
            </a:r>
            <a:r>
              <a:rPr lang="en-US" sz="3600" b="1" dirty="0" smtClean="0"/>
              <a:t>, </a:t>
            </a:r>
            <a:r>
              <a:rPr lang="en-US" sz="3600" b="1" dirty="0" err="1" smtClean="0"/>
              <a:t>snacky</a:t>
            </a:r>
            <a:r>
              <a:rPr lang="en-US" sz="3600" b="1" dirty="0" smtClean="0"/>
              <a:t>… </a:t>
            </a:r>
            <a:r>
              <a:rPr lang="en-US" sz="3600" b="1" dirty="0" smtClean="0">
                <a:sym typeface="Wingdings"/>
              </a:rPr>
              <a:t></a:t>
            </a:r>
            <a:endParaRPr lang="en-US" sz="3600" b="1" dirty="0" smtClean="0"/>
          </a:p>
          <a:p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081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DENNÍ AKTIVITY</a:t>
            </a:r>
            <a:endParaRPr lang="en-US" b="1" dirty="0"/>
          </a:p>
        </p:txBody>
      </p:sp>
      <p:sp>
        <p:nvSpPr>
          <p:cNvPr id="12" name="Subtitle 1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b="1" dirty="0" err="1" smtClean="0">
                <a:solidFill>
                  <a:schemeClr val="tx1"/>
                </a:solidFill>
              </a:rPr>
              <a:t>Maily</a:t>
            </a:r>
            <a:r>
              <a:rPr lang="en-US" sz="3600" b="1" dirty="0" smtClean="0">
                <a:solidFill>
                  <a:schemeClr val="tx1"/>
                </a:solidFill>
              </a:rPr>
              <a:t>, </a:t>
            </a:r>
            <a:r>
              <a:rPr lang="en-US" sz="3600" b="1" dirty="0" err="1" smtClean="0">
                <a:solidFill>
                  <a:schemeClr val="tx1"/>
                </a:solidFill>
              </a:rPr>
              <a:t>telefonáty</a:t>
            </a:r>
            <a:endParaRPr lang="en-US" sz="3600" b="1" dirty="0" smtClean="0">
              <a:solidFill>
                <a:schemeClr val="tx1"/>
              </a:solidFill>
            </a:endParaRPr>
          </a:p>
          <a:p>
            <a:r>
              <a:rPr lang="en-US" sz="3600" b="1" dirty="0" err="1" smtClean="0"/>
              <a:t>Práce</a:t>
            </a:r>
            <a:r>
              <a:rPr lang="en-US" sz="3600" b="1" dirty="0" smtClean="0"/>
              <a:t> s </a:t>
            </a:r>
            <a:r>
              <a:rPr lang="en-US" sz="3600" b="1" dirty="0" err="1" smtClean="0"/>
              <a:t>databázemi</a:t>
            </a:r>
            <a:endParaRPr lang="en-US" sz="3600" b="1" dirty="0" smtClean="0"/>
          </a:p>
          <a:p>
            <a:r>
              <a:rPr lang="en-US" sz="3600" b="1" dirty="0" err="1" smtClean="0">
                <a:solidFill>
                  <a:schemeClr val="tx1"/>
                </a:solidFill>
              </a:rPr>
              <a:t>Výpomoc</a:t>
            </a:r>
            <a:r>
              <a:rPr lang="en-US" sz="3600" b="1" dirty="0" smtClean="0">
                <a:solidFill>
                  <a:schemeClr val="tx1"/>
                </a:solidFill>
              </a:rPr>
              <a:t> s IT</a:t>
            </a:r>
          </a:p>
          <a:p>
            <a:r>
              <a:rPr lang="en-US" sz="3600" b="1" dirty="0" err="1" smtClean="0"/>
              <a:t>Vytváření</a:t>
            </a:r>
            <a:r>
              <a:rPr lang="en-US" sz="3600" b="1" dirty="0" smtClean="0"/>
              <a:t> a </a:t>
            </a:r>
            <a:r>
              <a:rPr lang="en-US" sz="3600" b="1" dirty="0" err="1" smtClean="0"/>
              <a:t>analyzování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statistik</a:t>
            </a:r>
            <a:endParaRPr lang="en-US" sz="3600" b="1" dirty="0" smtClean="0"/>
          </a:p>
          <a:p>
            <a:r>
              <a:rPr lang="en-US" sz="3600" b="1" dirty="0" err="1" smtClean="0">
                <a:solidFill>
                  <a:schemeClr val="tx1"/>
                </a:solidFill>
              </a:rPr>
              <a:t>Reprezentace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na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akcích</a:t>
            </a:r>
            <a:endParaRPr lang="en-US" sz="3600" b="1" dirty="0" smtClean="0">
              <a:solidFill>
                <a:schemeClr val="tx1"/>
              </a:solidFill>
            </a:endParaRPr>
          </a:p>
          <a:p>
            <a:r>
              <a:rPr lang="en-US" sz="3600" b="1" dirty="0" err="1" smtClean="0"/>
              <a:t>Organizace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akcí</a:t>
            </a:r>
            <a:endParaRPr lang="en-US" sz="3600" b="1" dirty="0" smtClean="0"/>
          </a:p>
          <a:p>
            <a:r>
              <a:rPr lang="en-US" sz="3600" b="1" dirty="0" err="1" smtClean="0">
                <a:solidFill>
                  <a:schemeClr val="tx1"/>
                </a:solidFill>
              </a:rPr>
              <a:t>Účast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na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mítinzích</a:t>
            </a:r>
            <a:r>
              <a:rPr lang="en-US" sz="3600" b="1" dirty="0" smtClean="0">
                <a:solidFill>
                  <a:schemeClr val="tx1"/>
                </a:solidFill>
              </a:rPr>
              <a:t>...</a:t>
            </a:r>
          </a:p>
          <a:p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149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POVINNOSTI PO NÁVRATU</a:t>
            </a:r>
            <a:endParaRPr lang="en-US" b="1" dirty="0"/>
          </a:p>
        </p:txBody>
      </p:sp>
      <p:sp>
        <p:nvSpPr>
          <p:cNvPr id="12" name="Subtitle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chemeClr val="tx1"/>
                </a:solidFill>
              </a:rPr>
              <a:t>Potvrzení</a:t>
            </a:r>
            <a:r>
              <a:rPr lang="en-US" sz="3600" b="1" dirty="0" smtClean="0">
                <a:solidFill>
                  <a:schemeClr val="tx1"/>
                </a:solidFill>
              </a:rPr>
              <a:t> o </a:t>
            </a:r>
            <a:r>
              <a:rPr lang="en-US" sz="3600" b="1" dirty="0" err="1" smtClean="0">
                <a:solidFill>
                  <a:schemeClr val="tx1"/>
                </a:solidFill>
              </a:rPr>
              <a:t>stáži</a:t>
            </a:r>
            <a:endParaRPr lang="en-US" sz="3600" b="1" dirty="0" smtClean="0">
              <a:solidFill>
                <a:schemeClr val="tx1"/>
              </a:solidFill>
            </a:endParaRPr>
          </a:p>
          <a:p>
            <a:r>
              <a:rPr lang="en-US" sz="3600" b="1" dirty="0" err="1" smtClean="0"/>
              <a:t>Certifikát</a:t>
            </a:r>
            <a:r>
              <a:rPr lang="en-US" sz="3600" b="1" dirty="0" smtClean="0"/>
              <a:t>/</a:t>
            </a:r>
            <a:r>
              <a:rPr lang="en-US" sz="3600" b="1" dirty="0" err="1" smtClean="0"/>
              <a:t>evalující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dopis</a:t>
            </a:r>
            <a:endParaRPr lang="en-US" sz="3600" b="1" dirty="0" smtClean="0"/>
          </a:p>
          <a:p>
            <a:r>
              <a:rPr lang="en-US" sz="3600" b="1" dirty="0" err="1" smtClean="0">
                <a:solidFill>
                  <a:schemeClr val="tx1"/>
                </a:solidFill>
              </a:rPr>
              <a:t>Vyplnění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jazykového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testu</a:t>
            </a:r>
            <a:endParaRPr lang="en-US" sz="3600" b="1" dirty="0" smtClean="0">
              <a:solidFill>
                <a:schemeClr val="tx1"/>
              </a:solidFill>
            </a:endParaRPr>
          </a:p>
          <a:p>
            <a:endParaRPr lang="en-US" sz="3600" b="1" dirty="0"/>
          </a:p>
          <a:p>
            <a:r>
              <a:rPr lang="en-US" sz="3600" b="1" dirty="0" err="1" smtClean="0">
                <a:solidFill>
                  <a:schemeClr val="tx1"/>
                </a:solidFill>
              </a:rPr>
              <a:t>Popř</a:t>
            </a:r>
            <a:r>
              <a:rPr lang="en-US" sz="3600" b="1" dirty="0" smtClean="0">
                <a:solidFill>
                  <a:schemeClr val="tx1"/>
                </a:solidFill>
              </a:rPr>
              <a:t>. </a:t>
            </a:r>
            <a:r>
              <a:rPr lang="en-US" sz="3600" b="1" dirty="0" err="1" smtClean="0">
                <a:solidFill>
                  <a:schemeClr val="tx1"/>
                </a:solidFill>
              </a:rPr>
              <a:t>vrácení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peněz</a:t>
            </a:r>
            <a:endParaRPr lang="en-US" sz="3600" b="1" dirty="0" smtClean="0">
              <a:solidFill>
                <a:schemeClr val="tx1"/>
              </a:solidFill>
            </a:endParaRPr>
          </a:p>
          <a:p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198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SKOTŠTINA </a:t>
            </a:r>
            <a:endParaRPr lang="en-US" b="1" dirty="0"/>
          </a:p>
        </p:txBody>
      </p:sp>
      <p:pic>
        <p:nvPicPr>
          <p:cNvPr id="4" name="Content Placeholder 3" descr="G26dTUU.jp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35048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ERASMUS STÁŽ VS. STUDIUM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</a:t>
            </a:r>
            <a:r>
              <a:rPr lang="en-US" dirty="0" smtClean="0"/>
              <a:t>niversity of </a:t>
            </a:r>
          </a:p>
          <a:p>
            <a:pPr marL="0" indent="0">
              <a:buNone/>
            </a:pPr>
            <a:r>
              <a:rPr lang="en-US" dirty="0" smtClean="0"/>
              <a:t>    Nottingham </a:t>
            </a:r>
          </a:p>
          <a:p>
            <a:endParaRPr lang="en-US" dirty="0"/>
          </a:p>
          <a:p>
            <a:endParaRPr lang="en-US" dirty="0" smtClean="0"/>
          </a:p>
          <a:p>
            <a:pPr algn="r"/>
            <a:r>
              <a:rPr lang="en-US" dirty="0" smtClean="0"/>
              <a:t>International </a:t>
            </a:r>
          </a:p>
          <a:p>
            <a:pPr marL="0" indent="0" algn="r">
              <a:buNone/>
            </a:pPr>
            <a:r>
              <a:rPr lang="en-US" dirty="0" smtClean="0"/>
              <a:t>Voluntary </a:t>
            </a:r>
          </a:p>
          <a:p>
            <a:pPr marL="0" indent="0" algn="r">
              <a:buNone/>
            </a:pPr>
            <a:r>
              <a:rPr lang="en-US" dirty="0" smtClean="0"/>
              <a:t>Service Edinburgh</a:t>
            </a:r>
            <a:endParaRPr lang="en-US" dirty="0"/>
          </a:p>
        </p:txBody>
      </p:sp>
      <p:pic>
        <p:nvPicPr>
          <p:cNvPr id="6" name="Picture 5" descr="IMG_358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821444" y="3594434"/>
            <a:ext cx="3729790" cy="2797343"/>
          </a:xfrm>
          <a:prstGeom prst="rect">
            <a:avLst/>
          </a:prstGeom>
        </p:spPr>
      </p:pic>
      <p:pic>
        <p:nvPicPr>
          <p:cNvPr id="3" name="Picture 2" descr="10591dtp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7792" y="1310690"/>
            <a:ext cx="3944556" cy="259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358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DĚKUJI!</a:t>
            </a:r>
            <a:endParaRPr lang="en-US" b="1" dirty="0"/>
          </a:p>
        </p:txBody>
      </p:sp>
      <p:pic>
        <p:nvPicPr>
          <p:cNvPr id="4" name="Content Placeholder 3" descr="IMG_3698.JP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46093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JAKÉ JE SKOTSKO?</a:t>
            </a:r>
            <a:endParaRPr lang="en-US" dirty="0"/>
          </a:p>
        </p:txBody>
      </p:sp>
      <p:pic>
        <p:nvPicPr>
          <p:cNvPr id="7" name="Content Placeholder 6" descr="o-SCOTLAND-facebook.jp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45958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PŘÍRODA A PAMÁTKY</a:t>
            </a:r>
            <a:endParaRPr lang="en-US" b="1" dirty="0"/>
          </a:p>
        </p:txBody>
      </p:sp>
      <p:pic>
        <p:nvPicPr>
          <p:cNvPr id="2" name="Content Placeholder 1" descr="Scotland.jp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4313" y="1417638"/>
            <a:ext cx="5183187" cy="2851150"/>
          </a:xfrm>
        </p:spPr>
      </p:pic>
      <p:pic>
        <p:nvPicPr>
          <p:cNvPr id="3" name="Picture 2" descr="St_Andrews_Cathedral_Ruins_Front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0106" y="1791954"/>
            <a:ext cx="3657600" cy="2743200"/>
          </a:xfrm>
          <a:prstGeom prst="rect">
            <a:avLst/>
          </a:prstGeom>
        </p:spPr>
      </p:pic>
      <p:pic>
        <p:nvPicPr>
          <p:cNvPr id="4" name="Picture 3" descr="scotland-by-train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00" y="4268788"/>
            <a:ext cx="7192211" cy="237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658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JÍDLO A PITÍ</a:t>
            </a:r>
            <a:endParaRPr lang="en-US" b="1" dirty="0"/>
          </a:p>
        </p:txBody>
      </p:sp>
      <p:pic>
        <p:nvPicPr>
          <p:cNvPr id="2" name="Content Placeholder 1" descr="_75904921_154311347.jp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1600199"/>
            <a:ext cx="4596167" cy="2527715"/>
          </a:xfrm>
        </p:spPr>
      </p:pic>
      <p:pic>
        <p:nvPicPr>
          <p:cNvPr id="3" name="Picture 2" descr="SNN2725X-MAIN_2086568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3367" y="1679193"/>
            <a:ext cx="3769435" cy="2510930"/>
          </a:xfrm>
          <a:prstGeom prst="rect">
            <a:avLst/>
          </a:prstGeom>
        </p:spPr>
      </p:pic>
      <p:pic>
        <p:nvPicPr>
          <p:cNvPr id="4" name="Picture 3" descr="irn-bru-24x330ml-sugar-free-can_3045_1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3083" y="3823282"/>
            <a:ext cx="2730086" cy="2730086"/>
          </a:xfrm>
          <a:prstGeom prst="rect">
            <a:avLst/>
          </a:prstGeom>
        </p:spPr>
      </p:pic>
      <p:pic>
        <p:nvPicPr>
          <p:cNvPr id="6" name="Picture 5" descr="2501scotch_1565512c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243" y="4238360"/>
            <a:ext cx="3710466" cy="2315008"/>
          </a:xfrm>
          <a:prstGeom prst="rect">
            <a:avLst/>
          </a:prstGeom>
        </p:spPr>
      </p:pic>
      <p:pic>
        <p:nvPicPr>
          <p:cNvPr id="7" name="Picture 6" descr="fullscottishbreakfast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0466" y="4190123"/>
            <a:ext cx="3553534" cy="236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406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EDINBURGH</a:t>
            </a:r>
            <a:endParaRPr lang="en-US" b="1" dirty="0"/>
          </a:p>
        </p:txBody>
      </p:sp>
      <p:pic>
        <p:nvPicPr>
          <p:cNvPr id="2" name="Content Placeholder 1" descr="E from Carlton Hill.jp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947" y="1417638"/>
            <a:ext cx="4188254" cy="2303378"/>
          </a:xfrm>
        </p:spPr>
      </p:pic>
      <p:pic>
        <p:nvPicPr>
          <p:cNvPr id="3" name="Picture 2" descr="5_edingburgh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6435" y="1296737"/>
            <a:ext cx="4717565" cy="2653631"/>
          </a:xfrm>
          <a:prstGeom prst="rect">
            <a:avLst/>
          </a:prstGeom>
        </p:spPr>
      </p:pic>
      <p:pic>
        <p:nvPicPr>
          <p:cNvPr id="4" name="Picture 3" descr="edinburgh-and-glasgow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8446" y="3843421"/>
            <a:ext cx="4521868" cy="3014579"/>
          </a:xfrm>
          <a:prstGeom prst="rect">
            <a:avLst/>
          </a:prstGeom>
        </p:spPr>
      </p:pic>
      <p:pic>
        <p:nvPicPr>
          <p:cNvPr id="6" name="Picture 5" descr="139450264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526" y="3388895"/>
            <a:ext cx="4625473" cy="346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670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FINANCE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/>
              <a:t>Velká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Británie</a:t>
            </a:r>
            <a:r>
              <a:rPr lang="en-US" sz="3600" b="1" dirty="0" smtClean="0"/>
              <a:t> je </a:t>
            </a:r>
            <a:r>
              <a:rPr lang="en-US" sz="3600" b="1" dirty="0" err="1" smtClean="0"/>
              <a:t>drahá</a:t>
            </a:r>
            <a:r>
              <a:rPr lang="en-US" sz="3600" b="1" dirty="0" smtClean="0"/>
              <a:t> </a:t>
            </a:r>
          </a:p>
          <a:p>
            <a:r>
              <a:rPr lang="en-US" sz="3600" b="1" dirty="0" err="1" smtClean="0"/>
              <a:t>Pouze</a:t>
            </a:r>
            <a:r>
              <a:rPr lang="en-US" sz="3600" b="1" dirty="0" smtClean="0"/>
              <a:t> stipendium </a:t>
            </a:r>
            <a:r>
              <a:rPr lang="en-US" sz="3600" b="1" dirty="0" err="1" smtClean="0"/>
              <a:t>nestačí</a:t>
            </a:r>
            <a:endParaRPr lang="en-US" sz="3600" b="1" dirty="0" smtClean="0"/>
          </a:p>
          <a:p>
            <a:r>
              <a:rPr lang="en-US" sz="3600" b="1" dirty="0" smtClean="0"/>
              <a:t>£600 </a:t>
            </a:r>
            <a:r>
              <a:rPr lang="en-US" sz="3600" b="1" dirty="0" err="1" smtClean="0"/>
              <a:t>na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měsíc</a:t>
            </a:r>
            <a:r>
              <a:rPr lang="en-US" sz="3600" b="1" dirty="0" smtClean="0"/>
              <a:t> – z </a:t>
            </a:r>
            <a:r>
              <a:rPr lang="en-US" sz="3600" b="1" dirty="0" err="1" smtClean="0"/>
              <a:t>toho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nájem</a:t>
            </a:r>
            <a:r>
              <a:rPr lang="en-US" sz="3600" b="1" dirty="0" smtClean="0"/>
              <a:t> £400</a:t>
            </a:r>
          </a:p>
          <a:p>
            <a:r>
              <a:rPr lang="en-US" sz="3600" b="1" dirty="0" err="1" smtClean="0"/>
              <a:t>Nájem</a:t>
            </a:r>
            <a:r>
              <a:rPr lang="en-US" sz="3600" b="1" dirty="0" smtClean="0"/>
              <a:t>, </a:t>
            </a:r>
            <a:r>
              <a:rPr lang="en-US" sz="3600" b="1" dirty="0" err="1" smtClean="0"/>
              <a:t>účty</a:t>
            </a:r>
            <a:r>
              <a:rPr lang="en-US" sz="3600" b="1" dirty="0" smtClean="0"/>
              <a:t>, </a:t>
            </a:r>
            <a:r>
              <a:rPr lang="en-US" sz="3600" b="1" dirty="0" err="1" smtClean="0"/>
              <a:t>jídlo</a:t>
            </a:r>
            <a:r>
              <a:rPr lang="en-US" sz="3600" b="1" dirty="0" smtClean="0"/>
              <a:t>, </a:t>
            </a:r>
            <a:r>
              <a:rPr lang="en-US" sz="3600" b="1" dirty="0" err="1" smtClean="0"/>
              <a:t>doprava</a:t>
            </a:r>
            <a:r>
              <a:rPr lang="en-US" sz="3600" b="1" dirty="0" smtClean="0"/>
              <a:t>, </a:t>
            </a:r>
            <a:r>
              <a:rPr lang="en-US" sz="3600" b="1" dirty="0" err="1" smtClean="0"/>
              <a:t>letenka</a:t>
            </a:r>
            <a:r>
              <a:rPr lang="en-US" sz="3600" b="1" dirty="0" smtClean="0"/>
              <a:t>…</a:t>
            </a:r>
          </a:p>
          <a:p>
            <a:r>
              <a:rPr lang="en-US" sz="3600" b="1" dirty="0" err="1" smtClean="0"/>
              <a:t>Dá</a:t>
            </a:r>
            <a:r>
              <a:rPr lang="en-US" sz="3600" b="1" dirty="0" smtClean="0"/>
              <a:t> se </a:t>
            </a:r>
            <a:r>
              <a:rPr lang="en-US" sz="3600" b="1" dirty="0" err="1" smtClean="0"/>
              <a:t>najít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vedlejší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práce</a:t>
            </a:r>
            <a:r>
              <a:rPr lang="en-US" sz="3600" b="1" dirty="0" smtClean="0"/>
              <a:t> – </a:t>
            </a:r>
            <a:r>
              <a:rPr lang="en-US" sz="3600" b="1" dirty="0" err="1" smtClean="0"/>
              <a:t>otázka</a:t>
            </a:r>
            <a:r>
              <a:rPr lang="en-US" sz="3600" b="1" dirty="0" smtClean="0"/>
              <a:t>, </a:t>
            </a:r>
            <a:r>
              <a:rPr lang="en-US" sz="3600" b="1" dirty="0" err="1" smtClean="0"/>
              <a:t>zda</a:t>
            </a:r>
            <a:r>
              <a:rPr lang="en-US" sz="3600" b="1" dirty="0" smtClean="0"/>
              <a:t>-li to </a:t>
            </a:r>
            <a:r>
              <a:rPr lang="en-US" sz="3600" b="1" dirty="0" err="1" smtClean="0"/>
              <a:t>za</a:t>
            </a:r>
            <a:r>
              <a:rPr lang="en-US" sz="3600" b="1" dirty="0" smtClean="0"/>
              <a:t> to </a:t>
            </a:r>
            <a:r>
              <a:rPr lang="en-US" sz="3600" b="1" dirty="0" err="1" smtClean="0"/>
              <a:t>stojí</a:t>
            </a:r>
            <a:endParaRPr lang="en-US" sz="3600" b="1" dirty="0" smtClean="0"/>
          </a:p>
          <a:p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044066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PROCES</a:t>
            </a:r>
            <a:endParaRPr lang="en-US" b="1" dirty="0"/>
          </a:p>
        </p:txBody>
      </p:sp>
      <p:sp>
        <p:nvSpPr>
          <p:cNvPr id="12" name="Subtitle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chemeClr val="tx1"/>
                </a:solidFill>
              </a:rPr>
              <a:t>Výběr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organizace</a:t>
            </a:r>
            <a:r>
              <a:rPr lang="en-US" sz="3600" b="1" dirty="0" smtClean="0">
                <a:solidFill>
                  <a:schemeClr val="tx1"/>
                </a:solidFill>
              </a:rPr>
              <a:t> (</a:t>
            </a:r>
            <a:r>
              <a:rPr lang="en-US" sz="3600" b="1" dirty="0" err="1" smtClean="0">
                <a:solidFill>
                  <a:schemeClr val="tx1"/>
                </a:solidFill>
              </a:rPr>
              <a:t>vlastní</a:t>
            </a:r>
            <a:r>
              <a:rPr lang="en-US" sz="3600" b="1" dirty="0" smtClean="0"/>
              <a:t>/</a:t>
            </a:r>
            <a:r>
              <a:rPr lang="en-US" sz="3600" b="1" dirty="0" err="1" smtClean="0"/>
              <a:t>katalog</a:t>
            </a:r>
            <a:r>
              <a:rPr lang="en-US" sz="3600" b="1" dirty="0" smtClean="0"/>
              <a:t> ERA)</a:t>
            </a:r>
          </a:p>
          <a:p>
            <a:r>
              <a:rPr lang="en-US" sz="3600" b="1" dirty="0" err="1" smtClean="0"/>
              <a:t>Podávání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přihlášek</a:t>
            </a:r>
            <a:endParaRPr lang="en-US" sz="3600" b="1" dirty="0" smtClean="0"/>
          </a:p>
          <a:p>
            <a:r>
              <a:rPr lang="en-US" sz="3600" b="1" dirty="0" err="1" smtClean="0"/>
              <a:t>Pohovor</a:t>
            </a:r>
            <a:r>
              <a:rPr lang="en-US" sz="3600" b="1" dirty="0" smtClean="0"/>
              <a:t> </a:t>
            </a:r>
          </a:p>
          <a:p>
            <a:r>
              <a:rPr lang="en-US" sz="3600" b="1" dirty="0" err="1" smtClean="0"/>
              <a:t>Sepsání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plánu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aktivit</a:t>
            </a:r>
            <a:endParaRPr lang="en-US" sz="3600" b="1" dirty="0" smtClean="0"/>
          </a:p>
          <a:p>
            <a:r>
              <a:rPr lang="en-US" sz="3600" b="1" dirty="0" err="1" smtClean="0">
                <a:solidFill>
                  <a:schemeClr val="tx1"/>
                </a:solidFill>
              </a:rPr>
              <a:t>Schválení</a:t>
            </a:r>
            <a:r>
              <a:rPr lang="en-US" sz="3600" b="1" dirty="0" smtClean="0">
                <a:solidFill>
                  <a:schemeClr val="tx1"/>
                </a:solidFill>
              </a:rPr>
              <a:t> od UK a </a:t>
            </a:r>
            <a:r>
              <a:rPr lang="en-US" sz="3600" b="1" dirty="0" err="1"/>
              <a:t>z</a:t>
            </a:r>
            <a:r>
              <a:rPr lang="en-US" sz="3600" b="1" dirty="0" err="1" smtClean="0">
                <a:solidFill>
                  <a:schemeClr val="tx1"/>
                </a:solidFill>
              </a:rPr>
              <a:t>aložení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přihlášky</a:t>
            </a:r>
            <a:endParaRPr lang="en-US" sz="3600" b="1" dirty="0" smtClean="0">
              <a:solidFill>
                <a:schemeClr val="tx1"/>
              </a:solidFill>
            </a:endParaRPr>
          </a:p>
          <a:p>
            <a:r>
              <a:rPr lang="en-US" sz="3600" b="1" dirty="0" err="1" smtClean="0"/>
              <a:t>Podepsání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finanční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dohody</a:t>
            </a:r>
            <a:endParaRPr lang="en-US" sz="3600" b="1" dirty="0" smtClean="0">
              <a:solidFill>
                <a:schemeClr val="tx1"/>
              </a:solidFill>
            </a:endParaRPr>
          </a:p>
          <a:p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823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PRAKTIKÁLIE</a:t>
            </a:r>
            <a:endParaRPr lang="en-US" b="1" dirty="0"/>
          </a:p>
        </p:txBody>
      </p:sp>
      <p:sp>
        <p:nvSpPr>
          <p:cNvPr id="12" name="Subtitle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ČSA </a:t>
            </a:r>
            <a:r>
              <a:rPr lang="en-US" sz="3600" b="1" dirty="0" err="1" smtClean="0">
                <a:solidFill>
                  <a:schemeClr val="tx1"/>
                </a:solidFill>
              </a:rPr>
              <a:t>nebo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EasyJet</a:t>
            </a:r>
            <a:endParaRPr lang="en-US" sz="3600" b="1" dirty="0" smtClean="0">
              <a:solidFill>
                <a:schemeClr val="tx1"/>
              </a:solidFill>
            </a:endParaRPr>
          </a:p>
          <a:p>
            <a:r>
              <a:rPr lang="en-US" sz="3600" b="1" dirty="0" err="1" smtClean="0"/>
              <a:t>Poundland</a:t>
            </a:r>
            <a:r>
              <a:rPr lang="en-US" sz="3600" b="1" dirty="0" smtClean="0"/>
              <a:t> – </a:t>
            </a:r>
            <a:r>
              <a:rPr lang="en-US" sz="3600" b="1" dirty="0" err="1" smtClean="0"/>
              <a:t>vše</a:t>
            </a:r>
            <a:r>
              <a:rPr lang="en-US" sz="3600" b="1" dirty="0" smtClean="0"/>
              <a:t> od </a:t>
            </a:r>
            <a:r>
              <a:rPr lang="en-US" sz="3600" b="1" dirty="0" err="1" smtClean="0"/>
              <a:t>jídla</a:t>
            </a:r>
            <a:r>
              <a:rPr lang="en-US" sz="3600" b="1" dirty="0"/>
              <a:t> </a:t>
            </a:r>
            <a:r>
              <a:rPr lang="en-US" sz="3600" b="1" dirty="0" smtClean="0"/>
              <a:t>a </a:t>
            </a:r>
            <a:r>
              <a:rPr lang="en-US" sz="3600" b="1" dirty="0" err="1" smtClean="0"/>
              <a:t>hygieny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po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krmivo</a:t>
            </a:r>
            <a:r>
              <a:rPr lang="en-US" sz="3600" b="1" dirty="0" smtClean="0"/>
              <a:t> pro </a:t>
            </a:r>
            <a:r>
              <a:rPr lang="en-US" sz="3600" b="1" dirty="0" err="1" smtClean="0"/>
              <a:t>psy</a:t>
            </a:r>
            <a:endParaRPr lang="en-US" sz="3600" b="1" dirty="0" smtClean="0"/>
          </a:p>
          <a:p>
            <a:r>
              <a:rPr lang="en-US" sz="3600" b="1" dirty="0" err="1" smtClean="0">
                <a:solidFill>
                  <a:schemeClr val="tx1"/>
                </a:solidFill>
              </a:rPr>
              <a:t>Gumtree</a:t>
            </a:r>
            <a:r>
              <a:rPr lang="en-US" sz="3600" b="1" dirty="0" smtClean="0">
                <a:solidFill>
                  <a:schemeClr val="tx1"/>
                </a:solidFill>
              </a:rPr>
              <a:t> – bazar pro </a:t>
            </a:r>
            <a:r>
              <a:rPr lang="en-US" sz="3600" b="1" dirty="0" err="1" smtClean="0">
                <a:solidFill>
                  <a:schemeClr val="tx1"/>
                </a:solidFill>
              </a:rPr>
              <a:t>všechno</a:t>
            </a:r>
            <a:endParaRPr lang="en-US" sz="3600" b="1" dirty="0" smtClean="0">
              <a:solidFill>
                <a:schemeClr val="tx1"/>
              </a:solidFill>
            </a:endParaRPr>
          </a:p>
          <a:p>
            <a:r>
              <a:rPr lang="en-US" sz="3600" b="1" dirty="0" smtClean="0"/>
              <a:t>University of Edinburgh – </a:t>
            </a:r>
            <a:r>
              <a:rPr lang="en-US" sz="3600" b="1" dirty="0" err="1" smtClean="0"/>
              <a:t>knihovna</a:t>
            </a:r>
            <a:r>
              <a:rPr lang="en-US" sz="3600" b="1" dirty="0" smtClean="0"/>
              <a:t>, campus, </a:t>
            </a:r>
            <a:r>
              <a:rPr lang="en-US" sz="3600" b="1" dirty="0" err="1" smtClean="0"/>
              <a:t>akce</a:t>
            </a:r>
            <a:r>
              <a:rPr lang="en-US" sz="3600" b="1" dirty="0" smtClean="0"/>
              <a:t> pro </a:t>
            </a:r>
            <a:r>
              <a:rPr lang="en-US" sz="3600" b="1" dirty="0" err="1" smtClean="0"/>
              <a:t>studenty</a:t>
            </a:r>
            <a:endParaRPr lang="en-US" sz="3600" b="1" dirty="0" smtClean="0">
              <a:solidFill>
                <a:schemeClr val="tx1"/>
              </a:solidFill>
            </a:endParaRPr>
          </a:p>
          <a:p>
            <a:endParaRPr lang="en-US" sz="3600" b="1" dirty="0" smtClean="0">
              <a:solidFill>
                <a:schemeClr val="tx1"/>
              </a:solidFill>
            </a:endParaRPr>
          </a:p>
          <a:p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91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INTERNATIONAL VOLUNTARY SERIVCE (IVS)</a:t>
            </a:r>
            <a:endParaRPr lang="en-US" b="1" dirty="0"/>
          </a:p>
        </p:txBody>
      </p:sp>
      <p:pic>
        <p:nvPicPr>
          <p:cNvPr id="2" name="Content Placeholder 1" descr="img_0346.jp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3095" y="1974516"/>
            <a:ext cx="5549500" cy="3052011"/>
          </a:xfrm>
        </p:spPr>
      </p:pic>
      <p:pic>
        <p:nvPicPr>
          <p:cNvPr id="3" name="Picture 2" descr="r0Cbuos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8055" y="1854201"/>
            <a:ext cx="3709482" cy="370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464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776</TotalTime>
  <Words>205</Words>
  <Application>Microsoft Macintosh PowerPoint</Application>
  <PresentationFormat>On-screen Show (4:3)</PresentationFormat>
  <Paragraphs>54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ERASMUS STÁŽ</vt:lpstr>
      <vt:lpstr>JAKÉ JE SKOTSKO?</vt:lpstr>
      <vt:lpstr>PŘÍRODA A PAMÁTKY</vt:lpstr>
      <vt:lpstr>JÍDLO A PITÍ</vt:lpstr>
      <vt:lpstr>EDINBURGH</vt:lpstr>
      <vt:lpstr>FINANCE</vt:lpstr>
      <vt:lpstr>PROCES</vt:lpstr>
      <vt:lpstr>PRAKTIKÁLIE</vt:lpstr>
      <vt:lpstr>INTERNATIONAL VOLUNTARY SERIVCE (IVS)</vt:lpstr>
      <vt:lpstr>PRACOVNÍ PODMÍNKY</vt:lpstr>
      <vt:lpstr>DENNÍ AKTIVITY</vt:lpstr>
      <vt:lpstr>POVINNOSTI PO NÁVRATU</vt:lpstr>
      <vt:lpstr>SKOTŠTINA </vt:lpstr>
      <vt:lpstr>ERASMUS STÁŽ VS. STUDIUM</vt:lpstr>
      <vt:lpstr>DĚKUJI!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el.teresino</dc:creator>
  <cp:lastModifiedBy>el.teresino</cp:lastModifiedBy>
  <cp:revision>21</cp:revision>
  <dcterms:created xsi:type="dcterms:W3CDTF">2016-02-12T20:38:04Z</dcterms:created>
  <dcterms:modified xsi:type="dcterms:W3CDTF">2016-02-15T07:43:34Z</dcterms:modified>
</cp:coreProperties>
</file>