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4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8" autoAdjust="0"/>
    <p:restoredTop sz="95652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75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95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856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79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74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34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762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25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838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9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64FD8-5D1C-42C9-B98C-AB20FB2356F8}" type="datetimeFigureOut">
              <a:rPr lang="cs-CZ" smtClean="0"/>
              <a:t>09.06.2020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35C08-A476-4DBD-BE6B-9211EDD49A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38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eskoajakdal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eskoajakdal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313330"/>
            <a:ext cx="9144000" cy="2687926"/>
          </a:xfrm>
        </p:spPr>
        <p:txBody>
          <a:bodyPr>
            <a:normAutofit/>
          </a:bodyPr>
          <a:lstStyle/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Jak současná situace a její širší kontext ovlivní české školství?</a:t>
            </a: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Karolinum, 10. června 2020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vzdelavani21@cuni.cz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56" y="5915681"/>
            <a:ext cx="2095703" cy="77606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1608" y="1147758"/>
            <a:ext cx="7321229" cy="17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798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Požádat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Vás o vyjádření a o další postřehy ke školství ovlivněné mimořádnou situací se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ukázalo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správné rozhodnutí</a:t>
            </a:r>
            <a:r>
              <a:rPr lang="cs-CZ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cs-CZ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Vaše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stanoviska se nápadně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podobala. </a:t>
            </a:r>
          </a:p>
          <a:p>
            <a:pPr marL="0" indent="0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 čem jsme se tedy shodli?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Bylo 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velmi nešťastné nevyužít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příležitostí.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578726"/>
            <a:ext cx="2602746" cy="6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Můžeme shrnout: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Učitelé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jako profesní skupina obstáli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Vzděláváme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žáky pro život, který se mění, proto se musí měnit i vzdělávání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Naši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společnost ohrožuje prohlubování rozdílů a nerovný přístup dětí ke vzdělání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naprosto legitimní, že škola nejen vzdělává, ale též vychovává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cs-CZ" dirty="0"/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578726"/>
            <a:ext cx="2602746" cy="6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5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Můžeme shrnout: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Vynucené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zintenzivnění spolupráce školy a rodiny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Zavádění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nových technologií do výuky a života školy je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možné</a:t>
            </a:r>
          </a:p>
          <a:p>
            <a:pPr marL="514350" indent="-514350">
              <a:buFont typeface="+mj-lt"/>
              <a:buAutoNum type="arabicPeriod" startAt="5"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Ukazuje se potřeba podpůrné infrastruktury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Existují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značné rozdíly v kvalitě našich škol, a to napříč stupni a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typy</a:t>
            </a:r>
          </a:p>
          <a:p>
            <a:pPr marL="514350" indent="-514350">
              <a:buFont typeface="+mj-lt"/>
              <a:buAutoNum type="arabicPeriod" startAt="5"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Přítomná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krize pravděpodobně napomůže některé žádoucí změny uvést do života a legislativně zakotvit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 startAt="5"/>
            </a:pPr>
            <a:endParaRPr lang="cs-CZ" b="1" dirty="0" smtClean="0"/>
          </a:p>
          <a:p>
            <a:pPr marL="514350" indent="-514350">
              <a:buAutoNum type="arabicPeriod" startAt="5"/>
            </a:pPr>
            <a:endParaRPr lang="cs-CZ" dirty="0"/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578726"/>
            <a:ext cx="2602746" cy="6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2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8923" y="152788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Zásadní hrozba a tudíž aktuální výzva pro další aktivity TT21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Jak upozornil prof. Jakub Fischer, současná krize přinese zejména v příštím roce tlak na úspory ve státním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rozpočtu.</a:t>
            </a: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řirozeně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hrozí, že předmětem úspor bude paradoxně právě školství, které je do budoucna pro chod ekonomiky klíčové. 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Experti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TT21 by se měli zapojit do debaty na toto téma.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578726"/>
            <a:ext cx="2602746" cy="6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56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890852"/>
            <a:ext cx="11620123" cy="4351338"/>
          </a:xfrm>
        </p:spPr>
        <p:txBody>
          <a:bodyPr/>
          <a:lstStyle/>
          <a:p>
            <a:pPr marL="0" indent="0" algn="ctr">
              <a:buNone/>
            </a:pP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Práce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našeho TT bude organizována ve </a:t>
            </a:r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třech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platformách</a:t>
            </a:r>
          </a:p>
          <a:p>
            <a:pPr marL="0" indent="0" algn="ctr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00000"/>
              </a:buClr>
              <a:buFont typeface="Arial" charset="0"/>
              <a:buChar char="•"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žák/student</a:t>
            </a:r>
          </a:p>
          <a:p>
            <a:pPr algn="ctr">
              <a:buClr>
                <a:srgbClr val="C00000"/>
              </a:buClr>
              <a:buFont typeface="Arial" charset="0"/>
              <a:buChar char="•"/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rodič </a:t>
            </a:r>
          </a:p>
          <a:p>
            <a:pPr algn="ctr">
              <a:buClr>
                <a:srgbClr val="C00000"/>
              </a:buClr>
              <a:buFont typeface="Arial" charset="0"/>
              <a:buChar char="•"/>
            </a:pPr>
            <a:r>
              <a:rPr lang="cs-CZ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učitel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578726"/>
            <a:ext cx="2602746" cy="6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0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5282704"/>
            <a:ext cx="1193046" cy="1193046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8000" y="42723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Vaše písemná vyjádření: </a:t>
            </a:r>
            <a:r>
              <a:rPr lang="cs-CZ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klíčových slov</a:t>
            </a:r>
            <a:endParaRPr lang="cs-CZ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295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aká </a:t>
            </a: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příležitost v dané oblasti by neměla být </a:t>
            </a:r>
            <a:r>
              <a:rPr lang="cs-CZ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promarněna?</a:t>
            </a:r>
            <a:r>
              <a:rPr lang="cs-CZ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1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Hodnocení</a:t>
            </a: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Nejen formativní hodnocení žáků, ale i funkční hodnocení škol a učitelů…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Modernizace</a:t>
            </a: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Nejen modernizace technická a technologická, ale i stran organizace a řídicích procesů…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Normy</a:t>
            </a: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Zákony, vyhlášky, předpisy, pravidla, směrnice, metodické pokyny…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Smysl</a:t>
            </a: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Smysl školní výuky, smysl kurikula, výchova k hledání a nalézání smyslu v činnostech…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Spolupráce</a:t>
            </a: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Spolupráce učitelů mezi sebou, ředitele a učitelů, učitelů a žáků, spolupráce školy a rodiny…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Gramotnosti</a:t>
            </a: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Gramotnosti nejen počítačové, ale též mediální, environmentální, zdravotní…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3100" b="1" u="sng" dirty="0">
                <a:latin typeface="Arial" panose="020B0604020202020204" pitchFamily="34" charset="0"/>
                <a:cs typeface="Arial" panose="020B0604020202020204" pitchFamily="34" charset="0"/>
              </a:rPr>
              <a:t>Odpovědnost</a:t>
            </a:r>
            <a:r>
              <a:rPr lang="cs-CZ" sz="3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100" i="1" dirty="0">
                <a:latin typeface="Arial" panose="020B0604020202020204" pitchFamily="34" charset="0"/>
                <a:cs typeface="Arial" panose="020B0604020202020204" pitchFamily="34" charset="0"/>
              </a:rPr>
              <a:t>Na svůj díl odpovědnosti by neměl(i) zapomínat…</a:t>
            </a:r>
            <a:endParaRPr lang="cs-CZ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8300" y="578726"/>
            <a:ext cx="2602746" cy="62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313330"/>
            <a:ext cx="9144000" cy="2687926"/>
          </a:xfrm>
        </p:spPr>
        <p:txBody>
          <a:bodyPr>
            <a:normAutofit/>
          </a:bodyPr>
          <a:lstStyle/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vzdelavani21@cuni.cz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56" y="5915681"/>
            <a:ext cx="2095703" cy="77606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1492" y="1980579"/>
            <a:ext cx="7321229" cy="175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55600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360</Words>
  <Application>Microsoft Office PowerPoint</Application>
  <PresentationFormat>Širokoúhlá obrazovka</PresentationFormat>
  <Paragraphs>66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Můžeme shrnout:</vt:lpstr>
      <vt:lpstr>Můžeme shrnout:</vt:lpstr>
      <vt:lpstr>Prezentace aplikace PowerPoint</vt:lpstr>
      <vt:lpstr>Prezentace aplikace PowerPoint</vt:lpstr>
      <vt:lpstr>Vaše písemná vyjádření: 7 klíčových slov</vt:lpstr>
      <vt:lpstr>Prezentace aplikace PowerPoint</vt:lpstr>
    </vt:vector>
  </TitlesOfParts>
  <Company>Univerzita Karlova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Martina Součková</dc:creator>
  <cp:lastModifiedBy>Martina Součková</cp:lastModifiedBy>
  <cp:revision>14</cp:revision>
  <dcterms:created xsi:type="dcterms:W3CDTF">2019-09-13T09:24:16Z</dcterms:created>
  <dcterms:modified xsi:type="dcterms:W3CDTF">2020-06-09T10:39:46Z</dcterms:modified>
</cp:coreProperties>
</file>