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42"/>
  </p:handoutMasterIdLst>
  <p:sldIdLst>
    <p:sldId id="256" r:id="rId5"/>
    <p:sldId id="310" r:id="rId6"/>
    <p:sldId id="325" r:id="rId7"/>
    <p:sldId id="380" r:id="rId8"/>
    <p:sldId id="326" r:id="rId9"/>
    <p:sldId id="367" r:id="rId10"/>
    <p:sldId id="369" r:id="rId11"/>
    <p:sldId id="368" r:id="rId12"/>
    <p:sldId id="370" r:id="rId13"/>
    <p:sldId id="371" r:id="rId14"/>
    <p:sldId id="372" r:id="rId15"/>
    <p:sldId id="399" r:id="rId16"/>
    <p:sldId id="396" r:id="rId17"/>
    <p:sldId id="397" r:id="rId18"/>
    <p:sldId id="398" r:id="rId19"/>
    <p:sldId id="373" r:id="rId20"/>
    <p:sldId id="375" r:id="rId21"/>
    <p:sldId id="376" r:id="rId22"/>
    <p:sldId id="327" r:id="rId23"/>
    <p:sldId id="377" r:id="rId24"/>
    <p:sldId id="378" r:id="rId25"/>
    <p:sldId id="388" r:id="rId26"/>
    <p:sldId id="389" r:id="rId27"/>
    <p:sldId id="390" r:id="rId28"/>
    <p:sldId id="391" r:id="rId29"/>
    <p:sldId id="393" r:id="rId30"/>
    <p:sldId id="395" r:id="rId31"/>
    <p:sldId id="312" r:id="rId32"/>
    <p:sldId id="387" r:id="rId33"/>
    <p:sldId id="379" r:id="rId34"/>
    <p:sldId id="381" r:id="rId35"/>
    <p:sldId id="382" r:id="rId36"/>
    <p:sldId id="385" r:id="rId37"/>
    <p:sldId id="386" r:id="rId38"/>
    <p:sldId id="349" r:id="rId39"/>
    <p:sldId id="394" r:id="rId40"/>
    <p:sldId id="299" r:id="rId41"/>
  </p:sldIdLst>
  <p:sldSz cx="20104100" cy="1130935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2">
          <p15:clr>
            <a:srgbClr val="A4A3A4"/>
          </p15:clr>
        </p15:guide>
        <p15:guide id="2" pos="63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Kramperová" initials="EK" lastIdx="19" clrIdx="0">
    <p:extLst>
      <p:ext uri="{19B8F6BF-5375-455C-9EA6-DF929625EA0E}">
        <p15:presenceInfo xmlns:p15="http://schemas.microsoft.com/office/powerpoint/2012/main" userId="Eva Kramperov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354BB0-5A6C-3D80-0EAD-10C3D7EFEBAC}" v="1" dt="2020-07-14T07:57:59.835"/>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p:cViewPr varScale="1">
        <p:scale>
          <a:sx n="71" d="100"/>
          <a:sy n="71" d="100"/>
        </p:scale>
        <p:origin x="114" y="420"/>
      </p:cViewPr>
      <p:guideLst>
        <p:guide orient="horz" pos="3562"/>
        <p:guide pos="63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ka Houdová" userId="S::53080638@cuni.cz::aa3d4c4c-fd35-45db-935d-cca4bc36da35" providerId="AD" clId="Web-{DB354BB0-5A6C-3D80-0EAD-10C3D7EFEBAC}"/>
    <pc:docChg chg="modSld">
      <pc:chgData name="Veronika Houdová" userId="S::53080638@cuni.cz::aa3d4c4c-fd35-45db-935d-cca4bc36da35" providerId="AD" clId="Web-{DB354BB0-5A6C-3D80-0EAD-10C3D7EFEBAC}" dt="2020-07-14T07:57:59.835" v="0" actId="1076"/>
      <pc:docMkLst>
        <pc:docMk/>
      </pc:docMkLst>
      <pc:sldChg chg="modSp">
        <pc:chgData name="Veronika Houdová" userId="S::53080638@cuni.cz::aa3d4c4c-fd35-45db-935d-cca4bc36da35" providerId="AD" clId="Web-{DB354BB0-5A6C-3D80-0EAD-10C3D7EFEBAC}" dt="2020-07-14T07:57:59.835" v="0" actId="1076"/>
        <pc:sldMkLst>
          <pc:docMk/>
          <pc:sldMk cId="3022119347" sldId="396"/>
        </pc:sldMkLst>
        <pc:picChg chg="mod">
          <ac:chgData name="Veronika Houdová" userId="S::53080638@cuni.cz::aa3d4c4c-fd35-45db-935d-cca4bc36da35" providerId="AD" clId="Web-{DB354BB0-5A6C-3D80-0EAD-10C3D7EFEBAC}" dt="2020-07-14T07:57:59.835" v="0" actId="1076"/>
          <ac:picMkLst>
            <pc:docMk/>
            <pc:sldMk cId="3022119347" sldId="396"/>
            <ac:picMk id="6"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2949099" cy="49950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5333" y="1"/>
            <a:ext cx="2949099" cy="499508"/>
          </a:xfrm>
          <a:prstGeom prst="rect">
            <a:avLst/>
          </a:prstGeom>
        </p:spPr>
        <p:txBody>
          <a:bodyPr vert="horz" lIns="91440" tIns="45720" rIns="91440" bIns="45720" rtlCol="0"/>
          <a:lstStyle>
            <a:lvl1pPr algn="r">
              <a:defRPr sz="1200"/>
            </a:lvl1pPr>
          </a:lstStyle>
          <a:p>
            <a:fld id="{AF9452FA-9259-4305-AB2F-C9D0E2D40A81}" type="datetimeFigureOut">
              <a:rPr lang="cs-CZ" smtClean="0"/>
              <a:pPr/>
              <a:t>10.09.2020</a:t>
            </a:fld>
            <a:endParaRPr lang="cs-CZ"/>
          </a:p>
        </p:txBody>
      </p:sp>
      <p:sp>
        <p:nvSpPr>
          <p:cNvPr id="4" name="Zástupný symbol pro zápatí 3"/>
          <p:cNvSpPr>
            <a:spLocks noGrp="1"/>
          </p:cNvSpPr>
          <p:nvPr>
            <p:ph type="ftr" sz="quarter" idx="2"/>
          </p:nvPr>
        </p:nvSpPr>
        <p:spPr>
          <a:xfrm>
            <a:off x="0" y="9444595"/>
            <a:ext cx="2949099" cy="49950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5333" y="9444595"/>
            <a:ext cx="2949099" cy="499507"/>
          </a:xfrm>
          <a:prstGeom prst="rect">
            <a:avLst/>
          </a:prstGeom>
        </p:spPr>
        <p:txBody>
          <a:bodyPr vert="horz" lIns="91440" tIns="45720" rIns="91440" bIns="45720" rtlCol="0" anchor="b"/>
          <a:lstStyle>
            <a:lvl1pPr algn="r">
              <a:defRPr sz="1200"/>
            </a:lvl1pPr>
          </a:lstStyle>
          <a:p>
            <a:fld id="{744D386C-E02A-469E-A4BB-797A4A79DBA9}" type="slidenum">
              <a:rPr lang="cs-CZ" smtClean="0"/>
              <a:pPr/>
              <a:t>‹#›</a:t>
            </a:fld>
            <a:endParaRPr lang="cs-CZ"/>
          </a:p>
        </p:txBody>
      </p:sp>
    </p:spTree>
    <p:extLst>
      <p:ext uri="{BB962C8B-B14F-4D97-AF65-F5344CB8AC3E}">
        <p14:creationId xmlns:p14="http://schemas.microsoft.com/office/powerpoint/2010/main" val="17713493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4198520" y="10482093"/>
            <a:ext cx="4523423" cy="602118"/>
          </a:xfrm>
          <a:prstGeom prst="rect">
            <a:avLst/>
          </a:prstGeom>
        </p:spPr>
        <p:txBody>
          <a:bodyPr/>
          <a:lstStyle/>
          <a:p>
            <a:fld id="{862AD022-8CD2-4887-B5ED-D4F21166A122}" type="slidenum">
              <a:rPr lang="cs-CZ" smtClean="0"/>
              <a:pPr/>
              <a:t>‹#›</a:t>
            </a:fld>
            <a:endParaRPr lang="cs-CZ"/>
          </a:p>
        </p:txBody>
      </p:sp>
      <p:sp>
        <p:nvSpPr>
          <p:cNvPr id="7" name="object 35">
            <a:extLst>
              <a:ext uri="{FF2B5EF4-FFF2-40B4-BE49-F238E27FC236}">
                <a16:creationId xmlns:a16="http://schemas.microsoft.com/office/drawing/2014/main" id="{0414D99A-EF63-4E13-8223-10F772D93ABC}"/>
              </a:ext>
            </a:extLst>
          </p:cNvPr>
          <p:cNvSpPr/>
          <p:nvPr userDrawn="1"/>
        </p:nvSpPr>
        <p:spPr>
          <a:xfrm>
            <a:off x="0" y="0"/>
            <a:ext cx="20104100" cy="167640"/>
          </a:xfrm>
          <a:custGeom>
            <a:avLst/>
            <a:gdLst/>
            <a:ahLst/>
            <a:cxnLst/>
            <a:rect l="l" t="t" r="r" b="b"/>
            <a:pathLst>
              <a:path w="20104100" h="167640">
                <a:moveTo>
                  <a:pt x="0" y="167534"/>
                </a:moveTo>
                <a:lnTo>
                  <a:pt x="20104099" y="167534"/>
                </a:lnTo>
                <a:lnTo>
                  <a:pt x="20104099" y="0"/>
                </a:lnTo>
                <a:lnTo>
                  <a:pt x="0" y="0"/>
                </a:lnTo>
                <a:lnTo>
                  <a:pt x="0" y="167534"/>
                </a:lnTo>
                <a:close/>
              </a:path>
            </a:pathLst>
          </a:custGeom>
          <a:solidFill>
            <a:srgbClr val="D32D3F"/>
          </a:solidFill>
        </p:spPr>
        <p:txBody>
          <a:bodyPr wrap="square" lIns="0" tIns="0" rIns="0" bIns="0" rtlCol="0">
            <a:spAutoFit/>
          </a:bodyPr>
          <a:lstStyle/>
          <a:p>
            <a:endParaRPr/>
          </a:p>
        </p:txBody>
      </p:sp>
      <p:pic>
        <p:nvPicPr>
          <p:cNvPr id="8" name="Obrázek 7">
            <a:extLst>
              <a:ext uri="{FF2B5EF4-FFF2-40B4-BE49-F238E27FC236}">
                <a16:creationId xmlns:a16="http://schemas.microsoft.com/office/drawing/2014/main" id="{57B8B494-74F2-4D67-AE81-F452476F4B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6260" y="167640"/>
            <a:ext cx="9407839" cy="11141710"/>
          </a:xfrm>
          <a:prstGeom prst="rect">
            <a:avLst/>
          </a:prstGeom>
        </p:spPr>
      </p:pic>
      <p:pic>
        <p:nvPicPr>
          <p:cNvPr id="34" name="Obrázek 33">
            <a:extLst>
              <a:ext uri="{FF2B5EF4-FFF2-40B4-BE49-F238E27FC236}">
                <a16:creationId xmlns:a16="http://schemas.microsoft.com/office/drawing/2014/main" id="{9180AFE3-1014-4C70-9454-8A4AFB3A52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8789" y="6706813"/>
            <a:ext cx="7155786" cy="2756095"/>
          </a:xfrm>
          <a:prstGeom prst="rect">
            <a:avLst/>
          </a:prstGeom>
        </p:spPr>
      </p:pic>
    </p:spTree>
    <p:extLst>
      <p:ext uri="{BB962C8B-B14F-4D97-AF65-F5344CB8AC3E}">
        <p14:creationId xmlns:p14="http://schemas.microsoft.com/office/powerpoint/2010/main" val="211636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7339786" cy="2185952"/>
          </a:xfrm>
          <a:prstGeom prst="rect">
            <a:avLst/>
          </a:prstGeom>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375493" y="1950970"/>
            <a:ext cx="9977375" cy="7175679"/>
          </a:xfrm>
          <a:prstGeom prst="rect">
            <a:avLst/>
          </a:prstGeo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1382157" y="10482093"/>
            <a:ext cx="4523423" cy="602118"/>
          </a:xfrm>
          <a:prstGeom prst="rect">
            <a:avLst/>
          </a:prstGeom>
        </p:spPr>
        <p:txBody>
          <a:bodyPr/>
          <a:lstStyle/>
          <a:p>
            <a:fld id="{B43B5125-2D35-4651-9B2F-808945AE06C5}" type="datetimeFigureOut">
              <a:rPr lang="cs-CZ" smtClean="0"/>
              <a:pPr/>
              <a:t>10.09.2020</a:t>
            </a:fld>
            <a:endParaRPr lang="cs-CZ"/>
          </a:p>
        </p:txBody>
      </p:sp>
      <p:sp>
        <p:nvSpPr>
          <p:cNvPr id="5" name="Footer Placeholder 4"/>
          <p:cNvSpPr>
            <a:spLocks noGrp="1"/>
          </p:cNvSpPr>
          <p:nvPr>
            <p:ph type="ftr" sz="quarter" idx="11"/>
          </p:nvPr>
        </p:nvSpPr>
        <p:spPr>
          <a:xfrm>
            <a:off x="6659483" y="10482093"/>
            <a:ext cx="6785134" cy="602118"/>
          </a:xfrm>
          <a:prstGeom prst="rect">
            <a:avLst/>
          </a:prstGeom>
        </p:spPr>
        <p:txBody>
          <a:bodyPr/>
          <a:lstStyle/>
          <a:p>
            <a:endParaRPr lang="cs-CZ"/>
          </a:p>
        </p:txBody>
      </p:sp>
      <p:sp>
        <p:nvSpPr>
          <p:cNvPr id="6" name="Slide Number Placeholder 5"/>
          <p:cNvSpPr>
            <a:spLocks noGrp="1"/>
          </p:cNvSpPr>
          <p:nvPr>
            <p:ph type="sldNum" sz="quarter" idx="12"/>
          </p:nvPr>
        </p:nvSpPr>
        <p:spPr>
          <a:xfrm>
            <a:off x="14198520" y="10482093"/>
            <a:ext cx="4523423" cy="602118"/>
          </a:xfrm>
          <a:prstGeom prst="rect">
            <a:avLst/>
          </a:prstGeom>
        </p:spPr>
        <p:txBody>
          <a:bodyPr/>
          <a:lstStyle/>
          <a:p>
            <a:fld id="{862AD022-8CD2-4887-B5ED-D4F21166A122}" type="slidenum">
              <a:rPr lang="cs-CZ" smtClean="0"/>
              <a:pPr/>
              <a:t>‹#›</a:t>
            </a:fld>
            <a:endParaRPr lang="cs-CZ"/>
          </a:p>
        </p:txBody>
      </p:sp>
    </p:spTree>
    <p:extLst>
      <p:ext uri="{BB962C8B-B14F-4D97-AF65-F5344CB8AC3E}">
        <p14:creationId xmlns:p14="http://schemas.microsoft.com/office/powerpoint/2010/main" val="240060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a:prstGeom prst="rect">
            <a:avLst/>
          </a:prstGeo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382157" y="602118"/>
            <a:ext cx="12753538" cy="9584151"/>
          </a:xfrm>
          <a:prstGeom prst="rect">
            <a:avLst/>
          </a:prstGeo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1382157" y="10482093"/>
            <a:ext cx="4523423" cy="602118"/>
          </a:xfrm>
          <a:prstGeom prst="rect">
            <a:avLst/>
          </a:prstGeom>
        </p:spPr>
        <p:txBody>
          <a:bodyPr/>
          <a:lstStyle/>
          <a:p>
            <a:fld id="{B43B5125-2D35-4651-9B2F-808945AE06C5}" type="datetimeFigureOut">
              <a:rPr lang="cs-CZ" smtClean="0"/>
              <a:pPr/>
              <a:t>10.09.2020</a:t>
            </a:fld>
            <a:endParaRPr lang="cs-CZ"/>
          </a:p>
        </p:txBody>
      </p:sp>
      <p:sp>
        <p:nvSpPr>
          <p:cNvPr id="5" name="Footer Placeholder 4"/>
          <p:cNvSpPr>
            <a:spLocks noGrp="1"/>
          </p:cNvSpPr>
          <p:nvPr>
            <p:ph type="ftr" sz="quarter" idx="11"/>
          </p:nvPr>
        </p:nvSpPr>
        <p:spPr>
          <a:xfrm>
            <a:off x="6659483" y="10482093"/>
            <a:ext cx="6785134" cy="602118"/>
          </a:xfrm>
          <a:prstGeom prst="rect">
            <a:avLst/>
          </a:prstGeom>
        </p:spPr>
        <p:txBody>
          <a:bodyPr/>
          <a:lstStyle/>
          <a:p>
            <a:endParaRPr lang="cs-CZ"/>
          </a:p>
        </p:txBody>
      </p:sp>
      <p:sp>
        <p:nvSpPr>
          <p:cNvPr id="6" name="Slide Number Placeholder 5"/>
          <p:cNvSpPr>
            <a:spLocks noGrp="1"/>
          </p:cNvSpPr>
          <p:nvPr>
            <p:ph type="sldNum" sz="quarter" idx="12"/>
          </p:nvPr>
        </p:nvSpPr>
        <p:spPr>
          <a:xfrm>
            <a:off x="14198520" y="10482093"/>
            <a:ext cx="4523423" cy="602118"/>
          </a:xfrm>
          <a:prstGeom prst="rect">
            <a:avLst/>
          </a:prstGeom>
        </p:spPr>
        <p:txBody>
          <a:bodyPr/>
          <a:lstStyle/>
          <a:p>
            <a:fld id="{862AD022-8CD2-4887-B5ED-D4F21166A122}" type="slidenum">
              <a:rPr lang="cs-CZ" smtClean="0"/>
              <a:pPr/>
              <a:t>‹#›</a:t>
            </a:fld>
            <a:endParaRPr lang="cs-CZ"/>
          </a:p>
        </p:txBody>
      </p:sp>
    </p:spTree>
    <p:extLst>
      <p:ext uri="{BB962C8B-B14F-4D97-AF65-F5344CB8AC3E}">
        <p14:creationId xmlns:p14="http://schemas.microsoft.com/office/powerpoint/2010/main" val="3382963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header 1 column 2 column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hasCustomPrompt="1"/>
          </p:nvPr>
        </p:nvSpPr>
        <p:spPr>
          <a:xfrm>
            <a:off x="829180" y="6133570"/>
            <a:ext cx="9059971" cy="3974776"/>
          </a:xfrm>
        </p:spPr>
        <p:txBody>
          <a:bodyPr/>
          <a:lstStyle>
            <a:lvl1pPr>
              <a:defRPr sz="6156"/>
            </a:lvl1pPr>
            <a:lvl2pPr>
              <a:buClr>
                <a:schemeClr val="accent6"/>
              </a:buClr>
              <a:defRPr sz="5277"/>
            </a:lvl2pPr>
            <a:lvl3pPr>
              <a:defRPr sz="4398"/>
            </a:lvl3pPr>
            <a:lvl4pPr>
              <a:buClr>
                <a:schemeClr val="accent6"/>
              </a:buClr>
              <a:defRPr sz="3958"/>
            </a:lvl4pPr>
            <a:lvl5pPr>
              <a:defRPr sz="3958"/>
            </a:lvl5pPr>
            <a:lvl6pPr>
              <a:defRPr sz="3958"/>
            </a:lvl6pPr>
            <a:lvl7pPr>
              <a:defRPr sz="3958"/>
            </a:lvl7pPr>
            <a:lvl8pPr>
              <a:defRPr sz="3958"/>
            </a:lvl8pPr>
            <a:lvl9pPr>
              <a:defRPr sz="3958"/>
            </a:lvl9pPr>
          </a:lstStyle>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hasCustomPrompt="1"/>
          </p:nvPr>
        </p:nvSpPr>
        <p:spPr>
          <a:xfrm>
            <a:off x="10224217" y="6138204"/>
            <a:ext cx="9055339" cy="3951612"/>
          </a:xfrm>
        </p:spPr>
        <p:txBody>
          <a:bodyPr/>
          <a:lstStyle>
            <a:lvl1pPr>
              <a:defRPr sz="6156"/>
            </a:lvl1pPr>
            <a:lvl2pPr>
              <a:defRPr sz="5277"/>
            </a:lvl2pPr>
            <a:lvl3pPr>
              <a:defRPr sz="4398"/>
            </a:lvl3pPr>
            <a:lvl4pPr>
              <a:defRPr sz="3958"/>
            </a:lvl4pPr>
            <a:lvl5pPr>
              <a:defRPr sz="3958"/>
            </a:lvl5pPr>
            <a:lvl6pPr>
              <a:defRPr sz="3958"/>
            </a:lvl6pPr>
            <a:lvl7pPr>
              <a:defRPr sz="3958"/>
            </a:lvl7pPr>
            <a:lvl8pPr>
              <a:defRPr sz="3958"/>
            </a:lvl8pPr>
            <a:lvl9pPr>
              <a:defRPr sz="3958"/>
            </a:lvl9pPr>
          </a:lstStyle>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5"/>
          <p:cNvSpPr>
            <a:spLocks noGrp="1"/>
          </p:cNvSpPr>
          <p:nvPr>
            <p:ph type="ftr" sz="quarter" idx="11"/>
          </p:nvPr>
        </p:nvSpPr>
        <p:spPr/>
        <p:txBody>
          <a:bodyPr/>
          <a:lstStyle/>
          <a:p>
            <a:r>
              <a:rPr lang="en-US" dirty="0"/>
              <a:t>Synergy between research and education: the story of 4EU+</a:t>
            </a:r>
            <a:endParaRPr lang="cs-CZ"/>
          </a:p>
        </p:txBody>
      </p:sp>
      <p:sp>
        <p:nvSpPr>
          <p:cNvPr id="8" name="Zástupný symbol pro obsah 2"/>
          <p:cNvSpPr>
            <a:spLocks noGrp="1"/>
          </p:cNvSpPr>
          <p:nvPr>
            <p:ph sz="half" idx="13"/>
          </p:nvPr>
        </p:nvSpPr>
        <p:spPr>
          <a:xfrm>
            <a:off x="833813" y="4088520"/>
            <a:ext cx="18422580" cy="2026521"/>
          </a:xfrm>
        </p:spPr>
        <p:txBody>
          <a:bodyPr/>
          <a:lstStyle>
            <a:lvl1pPr>
              <a:defRPr sz="6156"/>
            </a:lvl1pPr>
            <a:lvl2pPr>
              <a:buClr>
                <a:schemeClr val="accent6"/>
              </a:buClr>
              <a:defRPr sz="5277"/>
            </a:lvl2pPr>
            <a:lvl3pPr>
              <a:defRPr sz="4398"/>
            </a:lvl3pPr>
            <a:lvl4pPr>
              <a:defRPr sz="3958"/>
            </a:lvl4pPr>
            <a:lvl5pPr>
              <a:defRPr sz="3958"/>
            </a:lvl5pPr>
            <a:lvl6pPr>
              <a:defRPr sz="3958"/>
            </a:lvl6pPr>
            <a:lvl7pPr>
              <a:defRPr sz="3958"/>
            </a:lvl7pPr>
            <a:lvl8pPr>
              <a:defRPr sz="3958"/>
            </a:lvl8pPr>
            <a:lvl9pPr>
              <a:defRPr sz="3958"/>
            </a:lvl9pPr>
          </a:lstStyle>
          <a:p>
            <a:pPr lvl="0"/>
            <a:r>
              <a:rPr lang="cs-CZ"/>
              <a:t>Upravte styly předlohy textu.</a:t>
            </a:r>
          </a:p>
          <a:p>
            <a:pPr lvl="1"/>
            <a:r>
              <a:rPr lang="cs-CZ"/>
              <a:t>Druhá úroveň</a:t>
            </a:r>
          </a:p>
        </p:txBody>
      </p:sp>
      <p:sp>
        <p:nvSpPr>
          <p:cNvPr id="10" name="Zástupný symbol pro číslo snímku 5"/>
          <p:cNvSpPr>
            <a:spLocks noGrp="1"/>
          </p:cNvSpPr>
          <p:nvPr>
            <p:ph type="sldNum" sz="quarter" idx="4"/>
          </p:nvPr>
        </p:nvSpPr>
        <p:spPr>
          <a:xfrm>
            <a:off x="18177070" y="10514524"/>
            <a:ext cx="1102492" cy="602118"/>
          </a:xfrm>
          <a:prstGeom prst="rect">
            <a:avLst/>
          </a:prstGeom>
        </p:spPr>
        <p:txBody>
          <a:bodyPr vert="horz" lIns="91440" tIns="45720" rIns="0" bIns="45720" rtlCol="0" anchor="ctr"/>
          <a:lstStyle>
            <a:lvl1pPr algn="r">
              <a:defRPr sz="2638" b="1">
                <a:solidFill>
                  <a:schemeClr val="tx2"/>
                </a:solidFill>
              </a:defRPr>
            </a:lvl1pPr>
          </a:lstStyle>
          <a:p>
            <a:fld id="{AD2B3897-519A-4D24-BC0A-D03F00678031}" type="slidenum">
              <a:rPr lang="cs-CZ" smtClean="0"/>
              <a:pPr/>
              <a:t>‹#›</a:t>
            </a:fld>
            <a:endParaRPr lang="cs-CZ" dirty="0"/>
          </a:p>
        </p:txBody>
      </p:sp>
    </p:spTree>
    <p:extLst>
      <p:ext uri="{BB962C8B-B14F-4D97-AF65-F5344CB8AC3E}">
        <p14:creationId xmlns:p14="http://schemas.microsoft.com/office/powerpoint/2010/main" val="11631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06" y="304259"/>
            <a:ext cx="17339786" cy="1028596"/>
          </a:xfrm>
          <a:prstGeom prst="rect">
            <a:avLst/>
          </a:prstGeom>
        </p:spPr>
        <p:txBody>
          <a:bodyPr/>
          <a:lstStyle/>
          <a:p>
            <a:r>
              <a:rPr lang="cs-CZ" dirty="0"/>
              <a:t>.</a:t>
            </a:r>
            <a:endParaRPr lang="en-US" dirty="0"/>
          </a:p>
        </p:txBody>
      </p:sp>
      <p:sp>
        <p:nvSpPr>
          <p:cNvPr id="3" name="Content Placeholder 2"/>
          <p:cNvSpPr>
            <a:spLocks noGrp="1"/>
          </p:cNvSpPr>
          <p:nvPr>
            <p:ph idx="1"/>
          </p:nvPr>
        </p:nvSpPr>
        <p:spPr>
          <a:xfrm>
            <a:off x="375493" y="1950970"/>
            <a:ext cx="9977375" cy="7175679"/>
          </a:xfrm>
          <a:prstGeom prst="rect">
            <a:avLst/>
          </a:prstGeo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a:xfrm>
            <a:off x="1382157" y="10482093"/>
            <a:ext cx="4523423" cy="602118"/>
          </a:xfrm>
          <a:prstGeom prst="rect">
            <a:avLst/>
          </a:prstGeom>
        </p:spPr>
        <p:txBody>
          <a:bodyPr/>
          <a:lstStyle/>
          <a:p>
            <a:fld id="{C764DE79-268F-4C1A-8933-263129D2AF90}" type="datetimeFigureOut">
              <a:rPr lang="en-US" dirty="0"/>
              <a:pPr/>
              <a:t>9/10/2020</a:t>
            </a:fld>
            <a:endParaRPr lang="en-US" dirty="0"/>
          </a:p>
        </p:txBody>
      </p:sp>
      <p:sp>
        <p:nvSpPr>
          <p:cNvPr id="5" name="Footer Placeholder 4"/>
          <p:cNvSpPr>
            <a:spLocks noGrp="1"/>
          </p:cNvSpPr>
          <p:nvPr>
            <p:ph type="ftr" sz="quarter" idx="11"/>
          </p:nvPr>
        </p:nvSpPr>
        <p:spPr>
          <a:xfrm>
            <a:off x="6659483" y="10482093"/>
            <a:ext cx="6785134" cy="602118"/>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198520" y="10482093"/>
            <a:ext cx="4523423" cy="602118"/>
          </a:xfrm>
          <a:prstGeom prst="rect">
            <a:avLst/>
          </a:prstGeom>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805964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a:prstGeom prst="rect">
            <a:avLst/>
          </a:prstGeom>
        </p:spPr>
        <p:txBody>
          <a:bodyPr anchor="b"/>
          <a:lstStyle>
            <a:lvl1pPr>
              <a:defRPr sz="9894"/>
            </a:lvl1pPr>
          </a:lstStyle>
          <a:p>
            <a:r>
              <a:rPr lang="cs-CZ"/>
              <a:t>Kliknutím lze upravit styl.</a:t>
            </a:r>
            <a:endParaRPr lang="en-US" dirty="0"/>
          </a:p>
        </p:txBody>
      </p:sp>
      <p:sp>
        <p:nvSpPr>
          <p:cNvPr id="3" name="Text Placeholder 2"/>
          <p:cNvSpPr>
            <a:spLocks noGrp="1"/>
          </p:cNvSpPr>
          <p:nvPr>
            <p:ph type="body" idx="1"/>
          </p:nvPr>
        </p:nvSpPr>
        <p:spPr>
          <a:xfrm>
            <a:off x="1371686" y="7568366"/>
            <a:ext cx="17339786" cy="2473919"/>
          </a:xfrm>
          <a:prstGeom prst="rect">
            <a:avLst/>
          </a:prstGeo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1382157" y="10482093"/>
            <a:ext cx="4523423" cy="602118"/>
          </a:xfrm>
          <a:prstGeom prst="rect">
            <a:avLst/>
          </a:prstGeom>
        </p:spPr>
        <p:txBody>
          <a:bodyPr/>
          <a:lstStyle/>
          <a:p>
            <a:fld id="{B43B5125-2D35-4651-9B2F-808945AE06C5}" type="datetimeFigureOut">
              <a:rPr lang="cs-CZ" smtClean="0"/>
              <a:pPr/>
              <a:t>10.09.2020</a:t>
            </a:fld>
            <a:endParaRPr lang="cs-CZ"/>
          </a:p>
        </p:txBody>
      </p:sp>
      <p:sp>
        <p:nvSpPr>
          <p:cNvPr id="5" name="Footer Placeholder 4"/>
          <p:cNvSpPr>
            <a:spLocks noGrp="1"/>
          </p:cNvSpPr>
          <p:nvPr>
            <p:ph type="ftr" sz="quarter" idx="11"/>
          </p:nvPr>
        </p:nvSpPr>
        <p:spPr>
          <a:xfrm>
            <a:off x="6659483" y="10482093"/>
            <a:ext cx="6785134" cy="602118"/>
          </a:xfrm>
          <a:prstGeom prst="rect">
            <a:avLst/>
          </a:prstGeom>
        </p:spPr>
        <p:txBody>
          <a:bodyPr/>
          <a:lstStyle/>
          <a:p>
            <a:endParaRPr lang="cs-CZ"/>
          </a:p>
        </p:txBody>
      </p:sp>
      <p:sp>
        <p:nvSpPr>
          <p:cNvPr id="6" name="Slide Number Placeholder 5"/>
          <p:cNvSpPr>
            <a:spLocks noGrp="1"/>
          </p:cNvSpPr>
          <p:nvPr>
            <p:ph type="sldNum" sz="quarter" idx="12"/>
          </p:nvPr>
        </p:nvSpPr>
        <p:spPr>
          <a:xfrm>
            <a:off x="14198520" y="10482093"/>
            <a:ext cx="4523423" cy="602118"/>
          </a:xfrm>
          <a:prstGeom prst="rect">
            <a:avLst/>
          </a:prstGeom>
        </p:spPr>
        <p:txBody>
          <a:bodyPr/>
          <a:lstStyle/>
          <a:p>
            <a:fld id="{862AD022-8CD2-4887-B5ED-D4F21166A122}" type="slidenum">
              <a:rPr lang="cs-CZ" smtClean="0"/>
              <a:pPr/>
              <a:t>‹#›</a:t>
            </a:fld>
            <a:endParaRPr lang="cs-CZ"/>
          </a:p>
        </p:txBody>
      </p:sp>
    </p:spTree>
    <p:extLst>
      <p:ext uri="{BB962C8B-B14F-4D97-AF65-F5344CB8AC3E}">
        <p14:creationId xmlns:p14="http://schemas.microsoft.com/office/powerpoint/2010/main" val="80512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7339786" cy="2185952"/>
          </a:xfrm>
          <a:prstGeom prst="rect">
            <a:avLst/>
          </a:prstGeom>
        </p:spPr>
        <p:txBody>
          <a:bodyPr/>
          <a:lstStyle/>
          <a:p>
            <a:r>
              <a:rPr lang="cs-CZ"/>
              <a:t>Kliknutím lze upravit styl.</a:t>
            </a:r>
            <a:endParaRPr lang="en-US" dirty="0"/>
          </a:p>
        </p:txBody>
      </p:sp>
      <p:sp>
        <p:nvSpPr>
          <p:cNvPr id="3" name="Content Placeholder 2"/>
          <p:cNvSpPr>
            <a:spLocks noGrp="1"/>
          </p:cNvSpPr>
          <p:nvPr>
            <p:ph sz="half" idx="1"/>
          </p:nvPr>
        </p:nvSpPr>
        <p:spPr>
          <a:xfrm>
            <a:off x="1382157" y="3010591"/>
            <a:ext cx="8544243" cy="7175679"/>
          </a:xfrm>
          <a:prstGeom prst="rect">
            <a:avLst/>
          </a:prstGeo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10177700" y="3010591"/>
            <a:ext cx="8544243" cy="7175679"/>
          </a:xfrm>
          <a:prstGeom prst="rect">
            <a:avLst/>
          </a:prstGeo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a:xfrm>
            <a:off x="1382157" y="10482093"/>
            <a:ext cx="4523423" cy="602118"/>
          </a:xfrm>
          <a:prstGeom prst="rect">
            <a:avLst/>
          </a:prstGeom>
        </p:spPr>
        <p:txBody>
          <a:bodyPr/>
          <a:lstStyle/>
          <a:p>
            <a:fld id="{B43B5125-2D35-4651-9B2F-808945AE06C5}" type="datetimeFigureOut">
              <a:rPr lang="cs-CZ" smtClean="0"/>
              <a:pPr/>
              <a:t>10.09.2020</a:t>
            </a:fld>
            <a:endParaRPr lang="cs-CZ"/>
          </a:p>
        </p:txBody>
      </p:sp>
      <p:sp>
        <p:nvSpPr>
          <p:cNvPr id="6" name="Footer Placeholder 5"/>
          <p:cNvSpPr>
            <a:spLocks noGrp="1"/>
          </p:cNvSpPr>
          <p:nvPr>
            <p:ph type="ftr" sz="quarter" idx="11"/>
          </p:nvPr>
        </p:nvSpPr>
        <p:spPr>
          <a:xfrm>
            <a:off x="6659483" y="10482093"/>
            <a:ext cx="6785134" cy="602118"/>
          </a:xfrm>
          <a:prstGeom prst="rect">
            <a:avLst/>
          </a:prstGeom>
        </p:spPr>
        <p:txBody>
          <a:bodyPr/>
          <a:lstStyle/>
          <a:p>
            <a:endParaRPr lang="cs-CZ"/>
          </a:p>
        </p:txBody>
      </p:sp>
      <p:sp>
        <p:nvSpPr>
          <p:cNvPr id="7" name="Slide Number Placeholder 6"/>
          <p:cNvSpPr>
            <a:spLocks noGrp="1"/>
          </p:cNvSpPr>
          <p:nvPr>
            <p:ph type="sldNum" sz="quarter" idx="12"/>
          </p:nvPr>
        </p:nvSpPr>
        <p:spPr>
          <a:xfrm>
            <a:off x="14198520" y="10482093"/>
            <a:ext cx="4523423" cy="602118"/>
          </a:xfrm>
          <a:prstGeom prst="rect">
            <a:avLst/>
          </a:prstGeom>
        </p:spPr>
        <p:txBody>
          <a:bodyPr/>
          <a:lstStyle/>
          <a:p>
            <a:fld id="{862AD022-8CD2-4887-B5ED-D4F21166A122}" type="slidenum">
              <a:rPr lang="cs-CZ" smtClean="0"/>
              <a:pPr/>
              <a:t>‹#›</a:t>
            </a:fld>
            <a:endParaRPr lang="cs-CZ"/>
          </a:p>
        </p:txBody>
      </p:sp>
    </p:spTree>
    <p:extLst>
      <p:ext uri="{BB962C8B-B14F-4D97-AF65-F5344CB8AC3E}">
        <p14:creationId xmlns:p14="http://schemas.microsoft.com/office/powerpoint/2010/main" val="317879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a:prstGeom prst="rect">
            <a:avLst/>
          </a:prstGeom>
        </p:spPr>
        <p:txBody>
          <a:bodyPr/>
          <a:lstStyle/>
          <a:p>
            <a:r>
              <a:rPr lang="cs-CZ"/>
              <a:t>Kliknutím lze upravit styl.</a:t>
            </a:r>
            <a:endParaRPr lang="en-US" dirty="0"/>
          </a:p>
        </p:txBody>
      </p:sp>
      <p:sp>
        <p:nvSpPr>
          <p:cNvPr id="3" name="Text Placeholder 2"/>
          <p:cNvSpPr>
            <a:spLocks noGrp="1"/>
          </p:cNvSpPr>
          <p:nvPr>
            <p:ph type="body" idx="1"/>
          </p:nvPr>
        </p:nvSpPr>
        <p:spPr>
          <a:xfrm>
            <a:off x="1384776" y="2772362"/>
            <a:ext cx="8504976" cy="1358692"/>
          </a:xfrm>
          <a:prstGeom prst="rect">
            <a:avLst/>
          </a:prstGeo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cs-CZ"/>
              <a:t>Upravte styly předlohy textu.</a:t>
            </a:r>
          </a:p>
        </p:txBody>
      </p:sp>
      <p:sp>
        <p:nvSpPr>
          <p:cNvPr id="4" name="Content Placeholder 3"/>
          <p:cNvSpPr>
            <a:spLocks noGrp="1"/>
          </p:cNvSpPr>
          <p:nvPr>
            <p:ph sz="half" idx="2"/>
          </p:nvPr>
        </p:nvSpPr>
        <p:spPr>
          <a:xfrm>
            <a:off x="1384776" y="4131054"/>
            <a:ext cx="8504976" cy="6076159"/>
          </a:xfrm>
          <a:prstGeom prst="rect">
            <a:avLst/>
          </a:prstGeo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10177701" y="2772362"/>
            <a:ext cx="8546861" cy="1358692"/>
          </a:xfrm>
          <a:prstGeom prst="rect">
            <a:avLst/>
          </a:prstGeo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cs-CZ"/>
              <a:t>Upravte styly předlohy textu.</a:t>
            </a:r>
          </a:p>
        </p:txBody>
      </p:sp>
      <p:sp>
        <p:nvSpPr>
          <p:cNvPr id="6" name="Content Placeholder 5"/>
          <p:cNvSpPr>
            <a:spLocks noGrp="1"/>
          </p:cNvSpPr>
          <p:nvPr>
            <p:ph sz="quarter" idx="4"/>
          </p:nvPr>
        </p:nvSpPr>
        <p:spPr>
          <a:xfrm>
            <a:off x="10177701" y="4131054"/>
            <a:ext cx="8546861" cy="6076159"/>
          </a:xfrm>
          <a:prstGeom prst="rect">
            <a:avLst/>
          </a:prstGeo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a:xfrm>
            <a:off x="1382157" y="10482093"/>
            <a:ext cx="4523423" cy="602118"/>
          </a:xfrm>
          <a:prstGeom prst="rect">
            <a:avLst/>
          </a:prstGeom>
        </p:spPr>
        <p:txBody>
          <a:bodyPr/>
          <a:lstStyle/>
          <a:p>
            <a:fld id="{B43B5125-2D35-4651-9B2F-808945AE06C5}" type="datetimeFigureOut">
              <a:rPr lang="cs-CZ" smtClean="0"/>
              <a:pPr/>
              <a:t>10.09.2020</a:t>
            </a:fld>
            <a:endParaRPr lang="cs-CZ"/>
          </a:p>
        </p:txBody>
      </p:sp>
      <p:sp>
        <p:nvSpPr>
          <p:cNvPr id="8" name="Footer Placeholder 7"/>
          <p:cNvSpPr>
            <a:spLocks noGrp="1"/>
          </p:cNvSpPr>
          <p:nvPr>
            <p:ph type="ftr" sz="quarter" idx="11"/>
          </p:nvPr>
        </p:nvSpPr>
        <p:spPr>
          <a:xfrm>
            <a:off x="6659483" y="10482093"/>
            <a:ext cx="6785134" cy="602118"/>
          </a:xfrm>
          <a:prstGeom prst="rect">
            <a:avLst/>
          </a:prstGeom>
        </p:spPr>
        <p:txBody>
          <a:bodyPr/>
          <a:lstStyle/>
          <a:p>
            <a:endParaRPr lang="cs-CZ"/>
          </a:p>
        </p:txBody>
      </p:sp>
      <p:sp>
        <p:nvSpPr>
          <p:cNvPr id="9" name="Slide Number Placeholder 8"/>
          <p:cNvSpPr>
            <a:spLocks noGrp="1"/>
          </p:cNvSpPr>
          <p:nvPr>
            <p:ph type="sldNum" sz="quarter" idx="12"/>
          </p:nvPr>
        </p:nvSpPr>
        <p:spPr>
          <a:xfrm>
            <a:off x="14198520" y="10482093"/>
            <a:ext cx="4523423" cy="602118"/>
          </a:xfrm>
          <a:prstGeom prst="rect">
            <a:avLst/>
          </a:prstGeom>
        </p:spPr>
        <p:txBody>
          <a:bodyPr/>
          <a:lstStyle/>
          <a:p>
            <a:fld id="{862AD022-8CD2-4887-B5ED-D4F21166A122}" type="slidenum">
              <a:rPr lang="cs-CZ" smtClean="0"/>
              <a:pPr/>
              <a:t>‹#›</a:t>
            </a:fld>
            <a:endParaRPr lang="cs-CZ"/>
          </a:p>
        </p:txBody>
      </p:sp>
    </p:spTree>
    <p:extLst>
      <p:ext uri="{BB962C8B-B14F-4D97-AF65-F5344CB8AC3E}">
        <p14:creationId xmlns:p14="http://schemas.microsoft.com/office/powerpoint/2010/main" val="2414102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7339786" cy="2185952"/>
          </a:xfrm>
          <a:prstGeom prst="rect">
            <a:avLst/>
          </a:prstGeom>
        </p:spPr>
        <p:txBody>
          <a:bodyPr/>
          <a:lstStyle/>
          <a:p>
            <a:r>
              <a:rPr lang="cs-CZ"/>
              <a:t>Kliknutím lze upravit styl.</a:t>
            </a:r>
            <a:endParaRPr lang="en-US" dirty="0"/>
          </a:p>
        </p:txBody>
      </p:sp>
      <p:sp>
        <p:nvSpPr>
          <p:cNvPr id="3" name="Date Placeholder 2"/>
          <p:cNvSpPr>
            <a:spLocks noGrp="1"/>
          </p:cNvSpPr>
          <p:nvPr>
            <p:ph type="dt" sz="half" idx="10"/>
          </p:nvPr>
        </p:nvSpPr>
        <p:spPr>
          <a:xfrm>
            <a:off x="1382157" y="10482093"/>
            <a:ext cx="4523423" cy="602118"/>
          </a:xfrm>
          <a:prstGeom prst="rect">
            <a:avLst/>
          </a:prstGeom>
        </p:spPr>
        <p:txBody>
          <a:bodyPr/>
          <a:lstStyle/>
          <a:p>
            <a:fld id="{B43B5125-2D35-4651-9B2F-808945AE06C5}" type="datetimeFigureOut">
              <a:rPr lang="cs-CZ" smtClean="0"/>
              <a:pPr/>
              <a:t>10.09.2020</a:t>
            </a:fld>
            <a:endParaRPr lang="cs-CZ"/>
          </a:p>
        </p:txBody>
      </p:sp>
      <p:sp>
        <p:nvSpPr>
          <p:cNvPr id="4" name="Footer Placeholder 3"/>
          <p:cNvSpPr>
            <a:spLocks noGrp="1"/>
          </p:cNvSpPr>
          <p:nvPr>
            <p:ph type="ftr" sz="quarter" idx="11"/>
          </p:nvPr>
        </p:nvSpPr>
        <p:spPr>
          <a:xfrm>
            <a:off x="6659483" y="10482093"/>
            <a:ext cx="6785134" cy="602118"/>
          </a:xfrm>
          <a:prstGeom prst="rect">
            <a:avLst/>
          </a:prstGeom>
        </p:spPr>
        <p:txBody>
          <a:bodyPr/>
          <a:lstStyle/>
          <a:p>
            <a:endParaRPr lang="cs-CZ"/>
          </a:p>
        </p:txBody>
      </p:sp>
      <p:sp>
        <p:nvSpPr>
          <p:cNvPr id="5" name="Slide Number Placeholder 4"/>
          <p:cNvSpPr>
            <a:spLocks noGrp="1"/>
          </p:cNvSpPr>
          <p:nvPr>
            <p:ph type="sldNum" sz="quarter" idx="12"/>
          </p:nvPr>
        </p:nvSpPr>
        <p:spPr>
          <a:xfrm>
            <a:off x="14198520" y="10482093"/>
            <a:ext cx="4523423" cy="602118"/>
          </a:xfrm>
          <a:prstGeom prst="rect">
            <a:avLst/>
          </a:prstGeom>
        </p:spPr>
        <p:txBody>
          <a:bodyPr/>
          <a:lstStyle/>
          <a:p>
            <a:fld id="{862AD022-8CD2-4887-B5ED-D4F21166A122}" type="slidenum">
              <a:rPr lang="cs-CZ" smtClean="0"/>
              <a:pPr/>
              <a:t>‹#›</a:t>
            </a:fld>
            <a:endParaRPr lang="cs-CZ"/>
          </a:p>
        </p:txBody>
      </p:sp>
    </p:spTree>
    <p:extLst>
      <p:ext uri="{BB962C8B-B14F-4D97-AF65-F5344CB8AC3E}">
        <p14:creationId xmlns:p14="http://schemas.microsoft.com/office/powerpoint/2010/main" val="2570324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82157" y="10482093"/>
            <a:ext cx="4523423" cy="602118"/>
          </a:xfrm>
          <a:prstGeom prst="rect">
            <a:avLst/>
          </a:prstGeom>
        </p:spPr>
        <p:txBody>
          <a:bodyPr/>
          <a:lstStyle/>
          <a:p>
            <a:fld id="{B43B5125-2D35-4651-9B2F-808945AE06C5}" type="datetimeFigureOut">
              <a:rPr lang="cs-CZ" smtClean="0"/>
              <a:pPr/>
              <a:t>10.09.2020</a:t>
            </a:fld>
            <a:endParaRPr lang="cs-CZ"/>
          </a:p>
        </p:txBody>
      </p:sp>
      <p:sp>
        <p:nvSpPr>
          <p:cNvPr id="3" name="Footer Placeholder 2"/>
          <p:cNvSpPr>
            <a:spLocks noGrp="1"/>
          </p:cNvSpPr>
          <p:nvPr>
            <p:ph type="ftr" sz="quarter" idx="11"/>
          </p:nvPr>
        </p:nvSpPr>
        <p:spPr>
          <a:xfrm>
            <a:off x="6659483" y="10482093"/>
            <a:ext cx="6785134" cy="602118"/>
          </a:xfrm>
          <a:prstGeom prst="rect">
            <a:avLst/>
          </a:prstGeom>
        </p:spPr>
        <p:txBody>
          <a:bodyPr/>
          <a:lstStyle/>
          <a:p>
            <a:endParaRPr lang="cs-CZ"/>
          </a:p>
        </p:txBody>
      </p:sp>
      <p:sp>
        <p:nvSpPr>
          <p:cNvPr id="4" name="Slide Number Placeholder 3"/>
          <p:cNvSpPr>
            <a:spLocks noGrp="1"/>
          </p:cNvSpPr>
          <p:nvPr>
            <p:ph type="sldNum" sz="quarter" idx="12"/>
          </p:nvPr>
        </p:nvSpPr>
        <p:spPr>
          <a:xfrm>
            <a:off x="14198520" y="10482093"/>
            <a:ext cx="4523423" cy="602118"/>
          </a:xfrm>
          <a:prstGeom prst="rect">
            <a:avLst/>
          </a:prstGeom>
        </p:spPr>
        <p:txBody>
          <a:bodyPr/>
          <a:lstStyle/>
          <a:p>
            <a:fld id="{862AD022-8CD2-4887-B5ED-D4F21166A122}" type="slidenum">
              <a:rPr lang="cs-CZ" smtClean="0"/>
              <a:pPr/>
              <a:t>‹#›</a:t>
            </a:fld>
            <a:endParaRPr lang="cs-CZ"/>
          </a:p>
        </p:txBody>
      </p:sp>
    </p:spTree>
    <p:extLst>
      <p:ext uri="{BB962C8B-B14F-4D97-AF65-F5344CB8AC3E}">
        <p14:creationId xmlns:p14="http://schemas.microsoft.com/office/powerpoint/2010/main" val="2524287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a:prstGeom prst="rect">
            <a:avLst/>
          </a:prstGeom>
        </p:spPr>
        <p:txBody>
          <a:bodyPr anchor="b"/>
          <a:lstStyle>
            <a:lvl1pPr>
              <a:defRPr sz="5277"/>
            </a:lvl1pPr>
          </a:lstStyle>
          <a:p>
            <a:r>
              <a:rPr lang="cs-CZ"/>
              <a:t>Kliknutím lze upravit styl.</a:t>
            </a:r>
            <a:endParaRPr lang="en-US" dirty="0"/>
          </a:p>
        </p:txBody>
      </p:sp>
      <p:sp>
        <p:nvSpPr>
          <p:cNvPr id="3" name="Content Placeholder 2"/>
          <p:cNvSpPr>
            <a:spLocks noGrp="1"/>
          </p:cNvSpPr>
          <p:nvPr>
            <p:ph idx="1"/>
          </p:nvPr>
        </p:nvSpPr>
        <p:spPr>
          <a:xfrm>
            <a:off x="8546861" y="1628338"/>
            <a:ext cx="10177701" cy="8036969"/>
          </a:xfrm>
          <a:prstGeom prst="rect">
            <a:avLst/>
          </a:prstGeo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384776" y="3392805"/>
            <a:ext cx="6484095" cy="6285591"/>
          </a:xfrm>
          <a:prstGeom prst="rect">
            <a:avLst/>
          </a:prstGeo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cs-CZ"/>
              <a:t>Upravte styly předlohy textu.</a:t>
            </a:r>
          </a:p>
        </p:txBody>
      </p:sp>
      <p:sp>
        <p:nvSpPr>
          <p:cNvPr id="5" name="Date Placeholder 4"/>
          <p:cNvSpPr>
            <a:spLocks noGrp="1"/>
          </p:cNvSpPr>
          <p:nvPr>
            <p:ph type="dt" sz="half" idx="10"/>
          </p:nvPr>
        </p:nvSpPr>
        <p:spPr>
          <a:xfrm>
            <a:off x="1382157" y="10482093"/>
            <a:ext cx="4523423" cy="602118"/>
          </a:xfrm>
          <a:prstGeom prst="rect">
            <a:avLst/>
          </a:prstGeom>
        </p:spPr>
        <p:txBody>
          <a:bodyPr/>
          <a:lstStyle/>
          <a:p>
            <a:fld id="{B43B5125-2D35-4651-9B2F-808945AE06C5}" type="datetimeFigureOut">
              <a:rPr lang="cs-CZ" smtClean="0"/>
              <a:pPr/>
              <a:t>10.09.2020</a:t>
            </a:fld>
            <a:endParaRPr lang="cs-CZ"/>
          </a:p>
        </p:txBody>
      </p:sp>
      <p:sp>
        <p:nvSpPr>
          <p:cNvPr id="6" name="Footer Placeholder 5"/>
          <p:cNvSpPr>
            <a:spLocks noGrp="1"/>
          </p:cNvSpPr>
          <p:nvPr>
            <p:ph type="ftr" sz="quarter" idx="11"/>
          </p:nvPr>
        </p:nvSpPr>
        <p:spPr>
          <a:xfrm>
            <a:off x="6659483" y="10482093"/>
            <a:ext cx="6785134" cy="602118"/>
          </a:xfrm>
          <a:prstGeom prst="rect">
            <a:avLst/>
          </a:prstGeom>
        </p:spPr>
        <p:txBody>
          <a:bodyPr/>
          <a:lstStyle/>
          <a:p>
            <a:endParaRPr lang="cs-CZ"/>
          </a:p>
        </p:txBody>
      </p:sp>
      <p:sp>
        <p:nvSpPr>
          <p:cNvPr id="7" name="Slide Number Placeholder 6"/>
          <p:cNvSpPr>
            <a:spLocks noGrp="1"/>
          </p:cNvSpPr>
          <p:nvPr>
            <p:ph type="sldNum" sz="quarter" idx="12"/>
          </p:nvPr>
        </p:nvSpPr>
        <p:spPr>
          <a:xfrm>
            <a:off x="14198520" y="10482093"/>
            <a:ext cx="4523423" cy="602118"/>
          </a:xfrm>
          <a:prstGeom prst="rect">
            <a:avLst/>
          </a:prstGeom>
        </p:spPr>
        <p:txBody>
          <a:bodyPr/>
          <a:lstStyle/>
          <a:p>
            <a:fld id="{862AD022-8CD2-4887-B5ED-D4F21166A122}" type="slidenum">
              <a:rPr lang="cs-CZ" smtClean="0"/>
              <a:pPr/>
              <a:t>‹#›</a:t>
            </a:fld>
            <a:endParaRPr lang="cs-CZ"/>
          </a:p>
        </p:txBody>
      </p:sp>
    </p:spTree>
    <p:extLst>
      <p:ext uri="{BB962C8B-B14F-4D97-AF65-F5344CB8AC3E}">
        <p14:creationId xmlns:p14="http://schemas.microsoft.com/office/powerpoint/2010/main" val="273734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a:prstGeom prst="rect">
            <a:avLst/>
          </a:prstGeom>
        </p:spPr>
        <p:txBody>
          <a:bodyPr anchor="b"/>
          <a:lstStyle>
            <a:lvl1pPr>
              <a:defRPr sz="5277"/>
            </a:lvl1pPr>
          </a:lstStyle>
          <a:p>
            <a:r>
              <a:rPr lang="cs-CZ"/>
              <a:t>Kliknutím lze upravit styl.</a:t>
            </a:r>
            <a:endParaRPr lang="en-US" dirty="0"/>
          </a:p>
        </p:txBody>
      </p:sp>
      <p:sp>
        <p:nvSpPr>
          <p:cNvPr id="3" name="Picture Placeholder 2"/>
          <p:cNvSpPr>
            <a:spLocks noGrp="1" noChangeAspect="1"/>
          </p:cNvSpPr>
          <p:nvPr>
            <p:ph type="pic" idx="1"/>
          </p:nvPr>
        </p:nvSpPr>
        <p:spPr>
          <a:xfrm>
            <a:off x="8546861" y="1628338"/>
            <a:ext cx="10177701" cy="8036969"/>
          </a:xfrm>
          <a:prstGeom prst="rect">
            <a:avLst/>
          </a:prstGeo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cs-CZ"/>
              <a:t>Kliknutím na ikonu přidáte obrázek.</a:t>
            </a:r>
            <a:endParaRPr lang="en-US" dirty="0"/>
          </a:p>
        </p:txBody>
      </p:sp>
      <p:sp>
        <p:nvSpPr>
          <p:cNvPr id="4" name="Text Placeholder 3"/>
          <p:cNvSpPr>
            <a:spLocks noGrp="1"/>
          </p:cNvSpPr>
          <p:nvPr>
            <p:ph type="body" sz="half" idx="2"/>
          </p:nvPr>
        </p:nvSpPr>
        <p:spPr>
          <a:xfrm>
            <a:off x="1384776" y="3392805"/>
            <a:ext cx="6484095" cy="6285591"/>
          </a:xfrm>
          <a:prstGeom prst="rect">
            <a:avLst/>
          </a:prstGeo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cs-CZ"/>
              <a:t>Upravte styly předlohy textu.</a:t>
            </a:r>
          </a:p>
        </p:txBody>
      </p:sp>
      <p:sp>
        <p:nvSpPr>
          <p:cNvPr id="5" name="Date Placeholder 4"/>
          <p:cNvSpPr>
            <a:spLocks noGrp="1"/>
          </p:cNvSpPr>
          <p:nvPr>
            <p:ph type="dt" sz="half" idx="10"/>
          </p:nvPr>
        </p:nvSpPr>
        <p:spPr>
          <a:xfrm>
            <a:off x="1382157" y="10482093"/>
            <a:ext cx="4523423" cy="602118"/>
          </a:xfrm>
          <a:prstGeom prst="rect">
            <a:avLst/>
          </a:prstGeom>
        </p:spPr>
        <p:txBody>
          <a:bodyPr/>
          <a:lstStyle/>
          <a:p>
            <a:fld id="{B43B5125-2D35-4651-9B2F-808945AE06C5}" type="datetimeFigureOut">
              <a:rPr lang="cs-CZ" smtClean="0"/>
              <a:pPr/>
              <a:t>10.09.2020</a:t>
            </a:fld>
            <a:endParaRPr lang="cs-CZ"/>
          </a:p>
        </p:txBody>
      </p:sp>
      <p:sp>
        <p:nvSpPr>
          <p:cNvPr id="6" name="Footer Placeholder 5"/>
          <p:cNvSpPr>
            <a:spLocks noGrp="1"/>
          </p:cNvSpPr>
          <p:nvPr>
            <p:ph type="ftr" sz="quarter" idx="11"/>
          </p:nvPr>
        </p:nvSpPr>
        <p:spPr>
          <a:xfrm>
            <a:off x="6659483" y="10482093"/>
            <a:ext cx="6785134" cy="602118"/>
          </a:xfrm>
          <a:prstGeom prst="rect">
            <a:avLst/>
          </a:prstGeom>
        </p:spPr>
        <p:txBody>
          <a:bodyPr/>
          <a:lstStyle/>
          <a:p>
            <a:endParaRPr lang="cs-CZ"/>
          </a:p>
        </p:txBody>
      </p:sp>
      <p:sp>
        <p:nvSpPr>
          <p:cNvPr id="7" name="Slide Number Placeholder 6"/>
          <p:cNvSpPr>
            <a:spLocks noGrp="1"/>
          </p:cNvSpPr>
          <p:nvPr>
            <p:ph type="sldNum" sz="quarter" idx="12"/>
          </p:nvPr>
        </p:nvSpPr>
        <p:spPr>
          <a:xfrm>
            <a:off x="14198520" y="10482093"/>
            <a:ext cx="4523423" cy="602118"/>
          </a:xfrm>
          <a:prstGeom prst="rect">
            <a:avLst/>
          </a:prstGeom>
        </p:spPr>
        <p:txBody>
          <a:bodyPr/>
          <a:lstStyle/>
          <a:p>
            <a:fld id="{862AD022-8CD2-4887-B5ED-D4F21166A122}" type="slidenum">
              <a:rPr lang="cs-CZ" smtClean="0"/>
              <a:pPr/>
              <a:t>‹#›</a:t>
            </a:fld>
            <a:endParaRPr lang="cs-CZ"/>
          </a:p>
        </p:txBody>
      </p:sp>
    </p:spTree>
    <p:extLst>
      <p:ext uri="{BB962C8B-B14F-4D97-AF65-F5344CB8AC3E}">
        <p14:creationId xmlns:p14="http://schemas.microsoft.com/office/powerpoint/2010/main" val="18366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Přímá spojnice 7">
            <a:extLst>
              <a:ext uri="{FF2B5EF4-FFF2-40B4-BE49-F238E27FC236}">
                <a16:creationId xmlns:a16="http://schemas.microsoft.com/office/drawing/2014/main" id="{DADADEDA-A891-4533-B698-C3F52D37E910}"/>
              </a:ext>
            </a:extLst>
          </p:cNvPr>
          <p:cNvCxnSpPr>
            <a:cxnSpLocks/>
          </p:cNvCxnSpPr>
          <p:nvPr userDrawn="1"/>
        </p:nvCxnSpPr>
        <p:spPr>
          <a:xfrm>
            <a:off x="866731" y="10056659"/>
            <a:ext cx="164859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Zástupný symbol pro obsah 5">
            <a:extLst>
              <a:ext uri="{FF2B5EF4-FFF2-40B4-BE49-F238E27FC236}">
                <a16:creationId xmlns:a16="http://schemas.microsoft.com/office/drawing/2014/main" id="{40038B71-B38C-4117-90B0-8B7D76A7F0C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8128180" y="9403992"/>
            <a:ext cx="1305243" cy="1305335"/>
          </a:xfrm>
          <a:prstGeom prst="rect">
            <a:avLst/>
          </a:prstGeom>
        </p:spPr>
      </p:pic>
      <p:sp>
        <p:nvSpPr>
          <p:cNvPr id="10" name="object 35">
            <a:extLst>
              <a:ext uri="{FF2B5EF4-FFF2-40B4-BE49-F238E27FC236}">
                <a16:creationId xmlns:a16="http://schemas.microsoft.com/office/drawing/2014/main" id="{E6F024E8-B807-4260-AB14-E12C9BACBDF3}"/>
              </a:ext>
            </a:extLst>
          </p:cNvPr>
          <p:cNvSpPr/>
          <p:nvPr userDrawn="1"/>
        </p:nvSpPr>
        <p:spPr>
          <a:xfrm>
            <a:off x="0" y="0"/>
            <a:ext cx="20104100" cy="1576934"/>
          </a:xfrm>
          <a:custGeom>
            <a:avLst/>
            <a:gdLst/>
            <a:ahLst/>
            <a:cxnLst/>
            <a:rect l="l" t="t" r="r" b="b"/>
            <a:pathLst>
              <a:path w="20104100" h="167640">
                <a:moveTo>
                  <a:pt x="0" y="167534"/>
                </a:moveTo>
                <a:lnTo>
                  <a:pt x="20104099" y="167534"/>
                </a:lnTo>
                <a:lnTo>
                  <a:pt x="20104099" y="0"/>
                </a:lnTo>
                <a:lnTo>
                  <a:pt x="0" y="0"/>
                </a:lnTo>
                <a:lnTo>
                  <a:pt x="0" y="167534"/>
                </a:lnTo>
                <a:close/>
              </a:path>
            </a:pathLst>
          </a:custGeom>
          <a:solidFill>
            <a:srgbClr val="D22D40"/>
          </a:solidFill>
        </p:spPr>
        <p:txBody>
          <a:bodyPr wrap="square" lIns="0" tIns="0" rIns="0" bIns="0" rtlCol="0">
            <a:spAutoFit/>
          </a:bodyPr>
          <a:lstStyle/>
          <a:p>
            <a:endParaRPr dirty="0"/>
          </a:p>
        </p:txBody>
      </p:sp>
      <p:sp>
        <p:nvSpPr>
          <p:cNvPr id="13" name="TextovéPole 12">
            <a:extLst>
              <a:ext uri="{FF2B5EF4-FFF2-40B4-BE49-F238E27FC236}">
                <a16:creationId xmlns:a16="http://schemas.microsoft.com/office/drawing/2014/main" id="{7C551D88-313F-4E9F-A50F-CD4813224B22}"/>
              </a:ext>
            </a:extLst>
          </p:cNvPr>
          <p:cNvSpPr txBox="1"/>
          <p:nvPr userDrawn="1"/>
        </p:nvSpPr>
        <p:spPr>
          <a:xfrm>
            <a:off x="495946" y="1968285"/>
            <a:ext cx="8384583" cy="923330"/>
          </a:xfrm>
          <a:prstGeom prst="rect">
            <a:avLst/>
          </a:prstGeom>
          <a:noFill/>
        </p:spPr>
        <p:txBody>
          <a:bodyPr wrap="square" rtlCol="0">
            <a:spAutoFit/>
          </a:bodyPr>
          <a:lstStyle/>
          <a:p>
            <a:pPr marL="285750" indent="-285750">
              <a:buClr>
                <a:srgbClr val="FF0000"/>
              </a:buClr>
              <a:buFont typeface="Wingdings" panose="05000000000000000000" pitchFamily="2" charset="2"/>
              <a:buChar char="§"/>
            </a:pPr>
            <a:endParaRPr lang="cs-CZ" dirty="0"/>
          </a:p>
          <a:p>
            <a:pPr marL="285750" indent="-285750">
              <a:buClr>
                <a:srgbClr val="FF0000"/>
              </a:buClr>
              <a:buFont typeface="Wingdings" panose="05000000000000000000" pitchFamily="2" charset="2"/>
              <a:buChar char="q"/>
            </a:pPr>
            <a:endParaRPr lang="cs-CZ" dirty="0"/>
          </a:p>
          <a:p>
            <a:pPr marL="0" indent="0">
              <a:buClr>
                <a:srgbClr val="FF0000"/>
              </a:buClr>
              <a:buFont typeface="Wingdings" panose="05000000000000000000" pitchFamily="2" charset="2"/>
              <a:buNone/>
            </a:pPr>
            <a:endParaRPr lang="cs-CZ" dirty="0"/>
          </a:p>
        </p:txBody>
      </p:sp>
      <p:sp>
        <p:nvSpPr>
          <p:cNvPr id="14" name="Nadpis 1">
            <a:extLst>
              <a:ext uri="{FF2B5EF4-FFF2-40B4-BE49-F238E27FC236}">
                <a16:creationId xmlns:a16="http://schemas.microsoft.com/office/drawing/2014/main" id="{AD13AF40-CD37-4305-8B60-26E85D83602E}"/>
              </a:ext>
            </a:extLst>
          </p:cNvPr>
          <p:cNvSpPr txBox="1">
            <a:spLocks/>
          </p:cNvSpPr>
          <p:nvPr userDrawn="1"/>
        </p:nvSpPr>
        <p:spPr>
          <a:xfrm>
            <a:off x="12771120" y="10296577"/>
            <a:ext cx="4820172" cy="825500"/>
          </a:xfrm>
          <a:prstGeom prst="rect">
            <a:avLst/>
          </a:prstGeom>
        </p:spPr>
        <p:txBody>
          <a:bodyPr wrap="square" lIns="0" tIns="0" rIns="0" bIns="0">
            <a:noAutofit/>
          </a:bodyPr>
          <a:lstStyle>
            <a:lvl1pPr>
              <a:defRPr sz="5750" b="1">
                <a:latin typeface="Gill Sans MT"/>
                <a:ea typeface="+mj-ea"/>
                <a:cs typeface="Gill Sans MT"/>
              </a:defRPr>
            </a:lvl1pPr>
          </a:lstStyle>
          <a:p>
            <a:r>
              <a:rPr lang="cs-CZ" sz="4000" kern="0" dirty="0">
                <a:latin typeface="Gill Sans"/>
              </a:rPr>
              <a:t>Univerzita Karlova</a:t>
            </a:r>
          </a:p>
        </p:txBody>
      </p:sp>
      <p:sp>
        <p:nvSpPr>
          <p:cNvPr id="15" name="Title 1">
            <a:extLst>
              <a:ext uri="{FF2B5EF4-FFF2-40B4-BE49-F238E27FC236}">
                <a16:creationId xmlns:a16="http://schemas.microsoft.com/office/drawing/2014/main" id="{B0C2194D-84FF-4792-AA2C-38ACA762CCA1}"/>
              </a:ext>
            </a:extLst>
          </p:cNvPr>
          <p:cNvSpPr txBox="1">
            <a:spLocks/>
          </p:cNvSpPr>
          <p:nvPr userDrawn="1"/>
        </p:nvSpPr>
        <p:spPr>
          <a:xfrm>
            <a:off x="251506" y="304259"/>
            <a:ext cx="17339786" cy="1028596"/>
          </a:xfrm>
          <a:prstGeom prst="rect">
            <a:avLst/>
          </a:prstGeom>
        </p:spPr>
        <p:txBody>
          <a:bodyPr/>
          <a:lst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3718333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000"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i-heidelberg.de/en"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4euplus.eu/4EU-8.html" TargetMode="External"/><Relationship Id="rId2" Type="http://schemas.openxmlformats.org/officeDocument/2006/relationships/hyperlink" Target="http://www.4euplus.eu/" TargetMode="External"/><Relationship Id="rId1" Type="http://schemas.openxmlformats.org/officeDocument/2006/relationships/slideLayout" Target="../slideLayouts/slideLayout12.xml"/><Relationship Id="rId6" Type="http://schemas.openxmlformats.org/officeDocument/2006/relationships/hyperlink" Target="mailto:4euplus@cuni.cz" TargetMode="External"/><Relationship Id="rId5" Type="http://schemas.openxmlformats.org/officeDocument/2006/relationships/hyperlink" Target="https://ec.cuni.cz/EC-127.html" TargetMode="External"/><Relationship Id="rId4" Type="http://schemas.openxmlformats.org/officeDocument/2006/relationships/hyperlink" Target="http://www.ec.cuni.cz/"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uni.cz/UK-10538.html" TargetMode="External"/><Relationship Id="rId2" Type="http://schemas.openxmlformats.org/officeDocument/2006/relationships/hyperlink" Target="https://cuni.cz/UK-10158-version1-or_2020_19.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565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a:r>
              <a:rPr lang="cs-CZ" sz="5400" b="1" dirty="0">
                <a:solidFill>
                  <a:schemeClr val="bg1"/>
                </a:solidFill>
              </a:rPr>
              <a:t>II. P</a:t>
            </a:r>
            <a:r>
              <a:rPr lang="en-GB" sz="5400" b="1" dirty="0">
                <a:solidFill>
                  <a:schemeClr val="bg1"/>
                </a:solidFill>
              </a:rPr>
              <a:t>reparation of p</a:t>
            </a:r>
            <a:r>
              <a:rPr lang="cs-CZ" sz="5400" b="1" dirty="0">
                <a:solidFill>
                  <a:schemeClr val="bg1"/>
                </a:solidFill>
              </a:rPr>
              <a:t>roject </a:t>
            </a:r>
            <a:r>
              <a:rPr lang="en-GB" sz="5400" b="1" dirty="0">
                <a:solidFill>
                  <a:schemeClr val="bg1"/>
                </a:solidFill>
              </a:rPr>
              <a:t>proposal</a:t>
            </a:r>
            <a:endParaRPr lang="cs-CZ" sz="5400" b="1" dirty="0">
              <a:solidFill>
                <a:schemeClr val="bg1"/>
              </a:solidFill>
              <a:latin typeface="Gill Sans"/>
            </a:endParaRPr>
          </a:p>
        </p:txBody>
      </p:sp>
      <p:sp>
        <p:nvSpPr>
          <p:cNvPr id="3" name="Zástupný symbol pro obsah 2"/>
          <p:cNvSpPr>
            <a:spLocks noGrp="1"/>
          </p:cNvSpPr>
          <p:nvPr>
            <p:ph idx="1"/>
          </p:nvPr>
        </p:nvSpPr>
        <p:spPr>
          <a:xfrm>
            <a:off x="375493" y="1559859"/>
            <a:ext cx="18806587" cy="8498541"/>
          </a:xfrm>
        </p:spPr>
        <p:txBody>
          <a:bodyPr/>
          <a:lstStyle/>
          <a:p>
            <a:pPr marL="0" lvl="1" indent="0">
              <a:buNone/>
            </a:pPr>
            <a:endParaRPr lang="cs-CZ" sz="3600" dirty="0"/>
          </a:p>
          <a:p>
            <a:pPr marL="0" lvl="1" indent="0">
              <a:buNone/>
            </a:pPr>
            <a:r>
              <a:rPr lang="cs-CZ" sz="3800"/>
              <a:t>Project design: </a:t>
            </a:r>
          </a:p>
          <a:p>
            <a:pPr lvl="1"/>
            <a:r>
              <a:rPr lang="cs-CZ" sz="3800"/>
              <a:t>brief annotation - the annotation will be a basic guide for a potential evaluator as to whether to accept the evaluation of the project (i.e. briefly but concisely describe what the project concerns, what the project deals with, and its research goal)</a:t>
            </a:r>
          </a:p>
          <a:p>
            <a:pPr lvl="1"/>
            <a:r>
              <a:rPr lang="cs-CZ" sz="3800"/>
              <a:t>research goal of the project - formulated topic, scientific hypothesis and questions for resolution, method of hypothesis verification </a:t>
            </a:r>
          </a:p>
          <a:p>
            <a:pPr lvl="1"/>
            <a:r>
              <a:rPr lang="cs-CZ" sz="3800"/>
              <a:t>CVs of all researchers and mentors - in the form of a text box, not insertion of an attachment</a:t>
            </a:r>
          </a:p>
          <a:p>
            <a:pPr lvl="1"/>
            <a:r>
              <a:rPr lang="cs-CZ" sz="3800"/>
              <a:t>method of financing (employment contract/DPP/DPČ or scholarship - for each researcher) - it is necessary to communicate with the faculty when preparing the application - can be changed during project implementation</a:t>
            </a:r>
          </a:p>
          <a:p>
            <a:pPr lvl="1"/>
            <a:r>
              <a:rPr lang="cs-CZ" sz="3800"/>
              <a:t>project budget data, incl. justification of items not permitted by the rules.</a:t>
            </a:r>
            <a:endParaRPr lang="cs-CZ" sz="3800" dirty="0"/>
          </a:p>
          <a:p>
            <a:pPr lvl="1"/>
            <a:endParaRPr lang="cs-CZ" sz="3600" dirty="0"/>
          </a:p>
          <a:p>
            <a:pPr marL="753923" lvl="1" indent="0">
              <a:buNone/>
            </a:pPr>
            <a:endParaRPr lang="cs-CZ" sz="3600" dirty="0"/>
          </a:p>
          <a:p>
            <a:pPr marL="914400" lvl="4" indent="0">
              <a:buClr>
                <a:srgbClr val="D32D3F"/>
              </a:buClr>
              <a:buNone/>
            </a:pPr>
            <a:endParaRPr lang="cs-CZ" sz="3200" dirty="0"/>
          </a:p>
          <a:p>
            <a:pPr marL="0" lvl="4" indent="0">
              <a:buClr>
                <a:srgbClr val="D32D3F"/>
              </a:buClr>
              <a:buNone/>
            </a:pPr>
            <a:endParaRPr lang="cs-CZ" sz="3200" dirty="0"/>
          </a:p>
        </p:txBody>
      </p:sp>
    </p:spTree>
    <p:extLst>
      <p:ext uri="{BB962C8B-B14F-4D97-AF65-F5344CB8AC3E}">
        <p14:creationId xmlns:p14="http://schemas.microsoft.com/office/powerpoint/2010/main" val="336542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a:r>
              <a:rPr lang="cs-CZ" sz="5400" b="1" dirty="0">
                <a:solidFill>
                  <a:schemeClr val="bg1"/>
                </a:solidFill>
              </a:rPr>
              <a:t>II. P</a:t>
            </a:r>
            <a:r>
              <a:rPr lang="en-GB" sz="5400" b="1" dirty="0">
                <a:solidFill>
                  <a:schemeClr val="bg1"/>
                </a:solidFill>
              </a:rPr>
              <a:t>reparation of p</a:t>
            </a:r>
            <a:r>
              <a:rPr lang="cs-CZ" sz="5400" b="1" dirty="0">
                <a:solidFill>
                  <a:schemeClr val="bg1"/>
                </a:solidFill>
              </a:rPr>
              <a:t>roject </a:t>
            </a:r>
            <a:r>
              <a:rPr lang="en-GB" sz="5400" b="1" dirty="0">
                <a:solidFill>
                  <a:schemeClr val="bg1"/>
                </a:solidFill>
              </a:rPr>
              <a:t>proposal</a:t>
            </a:r>
            <a:endParaRPr lang="cs-CZ" sz="5400" b="1" dirty="0">
              <a:solidFill>
                <a:schemeClr val="bg1"/>
              </a:solidFill>
              <a:latin typeface="Gill Sans"/>
            </a:endParaRPr>
          </a:p>
        </p:txBody>
      </p:sp>
      <p:sp>
        <p:nvSpPr>
          <p:cNvPr id="3" name="Zástupný symbol pro obsah 2"/>
          <p:cNvSpPr>
            <a:spLocks noGrp="1"/>
          </p:cNvSpPr>
          <p:nvPr>
            <p:ph idx="1"/>
          </p:nvPr>
        </p:nvSpPr>
        <p:spPr>
          <a:xfrm>
            <a:off x="1" y="1559859"/>
            <a:ext cx="19873912" cy="8498541"/>
          </a:xfrm>
        </p:spPr>
        <p:txBody>
          <a:bodyPr/>
          <a:lstStyle/>
          <a:p>
            <a:pPr marL="0" lvl="1" indent="0">
              <a:buNone/>
            </a:pPr>
            <a:r>
              <a:rPr lang="cs-CZ" sz="3200" dirty="0"/>
              <a:t>Project design: </a:t>
            </a:r>
          </a:p>
          <a:p>
            <a:pPr lvl="1"/>
            <a:r>
              <a:rPr lang="cs-CZ" sz="3200" dirty="0"/>
              <a:t>educational goals of all researchers - must be defined by each researcher - educational goal to be achieved by the researcher during the project. </a:t>
            </a:r>
          </a:p>
          <a:p>
            <a:pPr marL="0" lvl="1">
              <a:buFont typeface="Wingdings" panose="05000000000000000000" pitchFamily="2" charset="2"/>
              <a:buChar char="Ø"/>
            </a:pPr>
            <a:r>
              <a:rPr lang="cs-CZ" sz="3200" dirty="0"/>
              <a:t>Formal education </a:t>
            </a:r>
          </a:p>
          <a:p>
            <a:pPr marL="720000" lvl="1" indent="0">
              <a:buNone/>
            </a:pPr>
            <a:r>
              <a:rPr lang="cs-CZ" sz="3200" dirty="0"/>
              <a:t>- goal set in connection with the planned internship - summer school, educational stay, language courses (language course can be part of, but cannot be the only content of the internship), etc., - evidenced by the Internship Report + evaluation in the Final Project Report</a:t>
            </a:r>
          </a:p>
          <a:p>
            <a:pPr marL="720000" lvl="1" indent="0">
              <a:buNone/>
            </a:pPr>
            <a:r>
              <a:rPr lang="cs-CZ" sz="3200" dirty="0"/>
              <a:t>- in connection with the planned participation in lifelong learning programmes, educational programmes implemented by CU for doctoral students, language courses, etc. - during the implementation it will be necessary to present the certificate (duplicate or officially certified copy) + evaluation in the Final Project Report</a:t>
            </a:r>
          </a:p>
          <a:p>
            <a:pPr marL="0" lvl="1" indent="0">
              <a:buNone/>
            </a:pPr>
            <a:r>
              <a:rPr lang="cs-CZ" sz="3200" dirty="0"/>
              <a:t>Please note that these must not be educational programmes implemented (and therefore financed) from operational programme projects!</a:t>
            </a:r>
          </a:p>
          <a:p>
            <a:pPr marL="0" lvl="1">
              <a:buFont typeface="Wingdings" panose="05000000000000000000" pitchFamily="2" charset="2"/>
              <a:buChar char="Ø"/>
            </a:pPr>
            <a:r>
              <a:rPr lang="cs-CZ" sz="3200" dirty="0"/>
              <a:t>Educational goal set on the basis of non-formal education during the grant solution - e.g. team communication, team leadership, communication skills, practical use of English, etc. - evidenced by evaluation in the Final Project Report.</a:t>
            </a:r>
          </a:p>
          <a:p>
            <a:pPr lvl="1"/>
            <a:endParaRPr lang="cs-CZ" sz="3200" dirty="0"/>
          </a:p>
          <a:p>
            <a:endParaRPr lang="cs-CZ" sz="3200" dirty="0"/>
          </a:p>
          <a:p>
            <a:pPr marL="753923" lvl="1" indent="0">
              <a:buNone/>
            </a:pPr>
            <a:endParaRPr lang="cs-CZ" sz="3200" dirty="0"/>
          </a:p>
          <a:p>
            <a:pPr marL="914400" lvl="4" indent="0">
              <a:buClr>
                <a:srgbClr val="D32D3F"/>
              </a:buClr>
              <a:buNone/>
            </a:pPr>
            <a:endParaRPr lang="cs-CZ" sz="2800" dirty="0"/>
          </a:p>
          <a:p>
            <a:pPr marL="0" lvl="4" indent="0">
              <a:buClr>
                <a:srgbClr val="D32D3F"/>
              </a:buClr>
              <a:buNone/>
            </a:pPr>
            <a:endParaRPr lang="cs-CZ" sz="2800" dirty="0"/>
          </a:p>
        </p:txBody>
      </p:sp>
    </p:spTree>
    <p:extLst>
      <p:ext uri="{BB962C8B-B14F-4D97-AF65-F5344CB8AC3E}">
        <p14:creationId xmlns:p14="http://schemas.microsoft.com/office/powerpoint/2010/main" val="3389657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a:r>
              <a:rPr lang="cs-CZ" sz="5400" b="1" dirty="0">
                <a:solidFill>
                  <a:schemeClr val="bg1"/>
                </a:solidFill>
              </a:rPr>
              <a:t>II. P</a:t>
            </a:r>
            <a:r>
              <a:rPr lang="en-GB" sz="5400" b="1" dirty="0">
                <a:solidFill>
                  <a:schemeClr val="bg1"/>
                </a:solidFill>
              </a:rPr>
              <a:t>reparation of p</a:t>
            </a:r>
            <a:r>
              <a:rPr lang="cs-CZ" sz="5400" b="1" dirty="0">
                <a:solidFill>
                  <a:schemeClr val="bg1"/>
                </a:solidFill>
              </a:rPr>
              <a:t>roject </a:t>
            </a:r>
            <a:r>
              <a:rPr lang="en-GB" sz="5400" b="1" dirty="0">
                <a:solidFill>
                  <a:schemeClr val="bg1"/>
                </a:solidFill>
              </a:rPr>
              <a:t>proposal</a:t>
            </a:r>
            <a:endParaRPr lang="cs-CZ" sz="5400" b="1" dirty="0">
              <a:solidFill>
                <a:schemeClr val="bg1"/>
              </a:solidFill>
              <a:latin typeface="Gill Sans"/>
            </a:endParaRPr>
          </a:p>
        </p:txBody>
      </p:sp>
      <p:sp>
        <p:nvSpPr>
          <p:cNvPr id="3" name="Zástupný symbol pro obsah 2"/>
          <p:cNvSpPr>
            <a:spLocks noGrp="1"/>
          </p:cNvSpPr>
          <p:nvPr>
            <p:ph idx="1"/>
          </p:nvPr>
        </p:nvSpPr>
        <p:spPr>
          <a:xfrm>
            <a:off x="375493" y="1539240"/>
            <a:ext cx="18806587" cy="8492266"/>
          </a:xfrm>
        </p:spPr>
        <p:txBody>
          <a:bodyPr/>
          <a:lstStyle/>
          <a:p>
            <a:pPr marL="0" indent="0">
              <a:spcBef>
                <a:spcPts val="0"/>
              </a:spcBef>
              <a:buNone/>
            </a:pPr>
            <a:r>
              <a:rPr lang="cs-CZ" sz="3958" b="1"/>
              <a:t>     </a:t>
            </a:r>
          </a:p>
          <a:p>
            <a:pPr marL="0" indent="0">
              <a:spcBef>
                <a:spcPts val="0"/>
              </a:spcBef>
              <a:buNone/>
            </a:pPr>
            <a:r>
              <a:rPr lang="cs-CZ" sz="3958" b="1"/>
              <a:t>Grant outputs</a:t>
            </a:r>
          </a:p>
          <a:p>
            <a:pPr marL="0" indent="0">
              <a:spcBef>
                <a:spcPts val="0"/>
              </a:spcBef>
              <a:buNone/>
            </a:pPr>
            <a:endParaRPr lang="cs-CZ" sz="3958" b="1" dirty="0"/>
          </a:p>
          <a:p>
            <a:pPr marL="0" indent="0">
              <a:spcBef>
                <a:spcPts val="0"/>
              </a:spcBef>
              <a:buNone/>
            </a:pPr>
            <a:r>
              <a:rPr lang="cs-CZ" b="1"/>
              <a:t>Recommended output types</a:t>
            </a:r>
            <a:r>
              <a:rPr lang="cs-CZ"/>
              <a:t>: </a:t>
            </a:r>
            <a:r>
              <a:t> </a:t>
            </a:r>
            <a:endParaRPr lang="cs-CZ" dirty="0"/>
          </a:p>
          <a:p>
            <a:pPr>
              <a:spcBef>
                <a:spcPts val="0"/>
              </a:spcBef>
            </a:pPr>
            <a:r>
              <a:rPr lang="cs-CZ"/>
              <a:t>Achieved results of professional research, professional articles or publications/monographs in the phase of submission to the review procedure (preprints or confirmation of so-called submission), proposed methodologies.</a:t>
            </a:r>
          </a:p>
          <a:p>
            <a:pPr>
              <a:spcBef>
                <a:spcPts val="0"/>
              </a:spcBef>
            </a:pPr>
            <a:r>
              <a:rPr lang="cs-CZ"/>
              <a:t>Certified methodology, etc. - according to official procedures so that it can be reported within the RIV</a:t>
            </a:r>
          </a:p>
          <a:p>
            <a:pPr>
              <a:spcBef>
                <a:spcPts val="0"/>
              </a:spcBef>
            </a:pPr>
            <a:r>
              <a:rPr lang="cs-CZ"/>
              <a:t>Active participation in a professional conference, e.g. in the form of a poster</a:t>
            </a:r>
          </a:p>
          <a:p>
            <a:pPr>
              <a:spcBef>
                <a:spcPts val="0"/>
              </a:spcBef>
            </a:pPr>
            <a:r>
              <a:rPr lang="cs-CZ"/>
              <a:t>Training to work with a new device or method usable in other professional activities - certificates of education or training etc.</a:t>
            </a:r>
          </a:p>
          <a:p>
            <a:pPr>
              <a:spcBef>
                <a:spcPts val="0"/>
              </a:spcBef>
            </a:pPr>
            <a:r>
              <a:rPr lang="cs-CZ" sz="3958"/>
              <a:t>Participation in internship - Internship report</a:t>
            </a:r>
            <a:endParaRPr lang="cs-CZ" sz="3958" dirty="0"/>
          </a:p>
          <a:p>
            <a:pPr marL="0" indent="0">
              <a:spcBef>
                <a:spcPts val="0"/>
              </a:spcBef>
              <a:buNone/>
            </a:pPr>
            <a:endParaRPr lang="cs-CZ" sz="3958" b="1" dirty="0"/>
          </a:p>
          <a:p>
            <a:pPr marL="0" indent="0">
              <a:spcBef>
                <a:spcPts val="0"/>
              </a:spcBef>
              <a:buNone/>
            </a:pPr>
            <a:endParaRPr lang="cs-CZ" sz="3958" b="1" dirty="0"/>
          </a:p>
        </p:txBody>
      </p:sp>
    </p:spTree>
    <p:extLst>
      <p:ext uri="{BB962C8B-B14F-4D97-AF65-F5344CB8AC3E}">
        <p14:creationId xmlns:p14="http://schemas.microsoft.com/office/powerpoint/2010/main" val="155892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85056" y="3624539"/>
            <a:ext cx="11567337" cy="5121345"/>
          </a:xfrm>
        </p:spPr>
      </p:pic>
      <p:sp>
        <p:nvSpPr>
          <p:cNvPr id="5" name="Zástupný symbol pro číslo snímku 4"/>
          <p:cNvSpPr>
            <a:spLocks noGrp="1"/>
          </p:cNvSpPr>
          <p:nvPr>
            <p:ph type="sldNum" sz="quarter" idx="12"/>
          </p:nvPr>
        </p:nvSpPr>
        <p:spPr/>
        <p:txBody>
          <a:bodyPr/>
          <a:lstStyle/>
          <a:p>
            <a:fld id="{DBD4F442-6247-47EC-A2F9-F1573E70792A}" type="slidenum">
              <a:rPr lang="en-US" noProof="0" smtClean="0"/>
              <a:pPr/>
              <a:t>13</a:t>
            </a:fld>
            <a:endParaRPr lang="en-US" noProof="0" dirty="0"/>
          </a:p>
        </p:txBody>
      </p:sp>
      <p:sp>
        <p:nvSpPr>
          <p:cNvPr id="8" name="Zástupný symbol pro obsah 2"/>
          <p:cNvSpPr txBox="1">
            <a:spLocks/>
          </p:cNvSpPr>
          <p:nvPr/>
        </p:nvSpPr>
        <p:spPr>
          <a:xfrm>
            <a:off x="3782173" y="2393576"/>
            <a:ext cx="3704266" cy="8088177"/>
          </a:xfrm>
          <a:prstGeom prst="rect">
            <a:avLst/>
          </a:prstGeom>
        </p:spPr>
        <p:txBody>
          <a:bodyPr vert="horz" lIns="150781" tIns="75390" rIns="150781" bIns="7539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38" dirty="0">
                <a:ea typeface="Times New Roman" panose="02020603050405020304" pitchFamily="18" charset="0"/>
                <a:hlinkClick r:id="rId3"/>
              </a:rPr>
              <a:t>https://www.uni-heidelberg.de/en</a:t>
            </a:r>
            <a:endParaRPr lang="en-US" sz="2638" dirty="0">
              <a:ea typeface="Times New Roman" panose="02020603050405020304" pitchFamily="18" charset="0"/>
            </a:endParaRPr>
          </a:p>
          <a:p>
            <a:endParaRPr lang="en-US" sz="2638" dirty="0">
              <a:hlinkClick r:id="" action="ppaction://noaction"/>
            </a:endParaRPr>
          </a:p>
          <a:p>
            <a:r>
              <a:rPr lang="en-US" sz="2638" dirty="0">
                <a:hlinkClick r:id="" action="ppaction://noaction"/>
              </a:rPr>
              <a:t>http://www.sorbonne-universite.fr</a:t>
            </a:r>
            <a:endParaRPr lang="en-US" sz="2638" dirty="0"/>
          </a:p>
          <a:p>
            <a:endParaRPr lang="en-US" sz="2638" dirty="0">
              <a:ea typeface="Times New Roman" panose="02020603050405020304" pitchFamily="18" charset="0"/>
              <a:hlinkClick r:id="" action="ppaction://noaction"/>
            </a:endParaRPr>
          </a:p>
          <a:p>
            <a:r>
              <a:rPr lang="en-US" sz="2638" dirty="0">
                <a:ea typeface="Times New Roman" panose="02020603050405020304" pitchFamily="18" charset="0"/>
                <a:hlinkClick r:id="" action="ppaction://noaction"/>
              </a:rPr>
              <a:t>https://www.ku.dk/english/</a:t>
            </a:r>
            <a:endParaRPr lang="en-US" sz="2638" dirty="0">
              <a:ea typeface="Times New Roman" panose="02020603050405020304" pitchFamily="18" charset="0"/>
            </a:endParaRPr>
          </a:p>
          <a:p>
            <a:endParaRPr lang="en-US" sz="2638" dirty="0">
              <a:ea typeface="Times New Roman" panose="02020603050405020304" pitchFamily="18" charset="0"/>
              <a:hlinkClick r:id="" action="ppaction://noaction"/>
            </a:endParaRPr>
          </a:p>
          <a:p>
            <a:r>
              <a:rPr lang="en-US" sz="2638" dirty="0">
                <a:ea typeface="Times New Roman" panose="02020603050405020304" pitchFamily="18" charset="0"/>
                <a:hlinkClick r:id="" action="ppaction://noaction"/>
              </a:rPr>
              <a:t>https://www.unimi.it/en</a:t>
            </a:r>
            <a:endParaRPr lang="en-US" sz="2638" dirty="0">
              <a:ea typeface="Times New Roman" panose="02020603050405020304" pitchFamily="18" charset="0"/>
            </a:endParaRPr>
          </a:p>
          <a:p>
            <a:endParaRPr lang="en-US" sz="2638" dirty="0">
              <a:ea typeface="Times New Roman" panose="02020603050405020304" pitchFamily="18" charset="0"/>
              <a:hlinkClick r:id="" action="ppaction://noaction"/>
            </a:endParaRPr>
          </a:p>
          <a:p>
            <a:r>
              <a:rPr lang="en-US" sz="2638" dirty="0">
                <a:ea typeface="Times New Roman" panose="02020603050405020304" pitchFamily="18" charset="0"/>
                <a:hlinkClick r:id="" action="ppaction://noaction"/>
              </a:rPr>
              <a:t>https://en.uw.edu.pl</a:t>
            </a:r>
            <a:endParaRPr lang="en-US" sz="2638" dirty="0">
              <a:ea typeface="Times New Roman" panose="02020603050405020304" pitchFamily="18" charset="0"/>
            </a:endParaRPr>
          </a:p>
        </p:txBody>
      </p:sp>
      <p:pic>
        <p:nvPicPr>
          <p:cNvPr id="14" name="Picture 13" descr="A picture containing food, device  Description automatically generated">
            <a:extLst>
              <a:ext uri="{FF2B5EF4-FFF2-40B4-BE49-F238E27FC236}">
                <a16:creationId xmlns:a16="http://schemas.microsoft.com/office/drawing/2014/main" id="{A48FA649-9B65-2646-901C-158CE674D4B5}"/>
              </a:ext>
            </a:extLst>
          </p:cNvPr>
          <p:cNvPicPr>
            <a:picLocks noChangeAspect="1"/>
          </p:cNvPicPr>
          <p:nvPr/>
        </p:nvPicPr>
        <p:blipFill>
          <a:blip r:embed="rId4"/>
          <a:stretch>
            <a:fillRect/>
          </a:stretch>
        </p:blipFill>
        <p:spPr>
          <a:xfrm>
            <a:off x="200798" y="730741"/>
            <a:ext cx="2932067" cy="9847868"/>
          </a:xfrm>
          <a:prstGeom prst="rect">
            <a:avLst/>
          </a:prstGeom>
        </p:spPr>
      </p:pic>
      <p:sp>
        <p:nvSpPr>
          <p:cNvPr id="2" name="Obdélník 1"/>
          <p:cNvSpPr/>
          <p:nvPr/>
        </p:nvSpPr>
        <p:spPr>
          <a:xfrm>
            <a:off x="5308413" y="730741"/>
            <a:ext cx="11675222" cy="830997"/>
          </a:xfrm>
          <a:prstGeom prst="rect">
            <a:avLst/>
          </a:prstGeom>
        </p:spPr>
        <p:txBody>
          <a:bodyPr wrap="square">
            <a:spAutoFit/>
          </a:bodyPr>
          <a:lstStyle/>
          <a:p>
            <a:pPr algn="ctr"/>
            <a:r>
              <a:rPr lang="cs-CZ" sz="4800" b="1">
                <a:solidFill>
                  <a:schemeClr val="bg1"/>
                </a:solidFill>
                <a:latin typeface="Gill Sans"/>
              </a:rPr>
              <a:t>Internships abroad - 4EU+</a:t>
            </a:r>
            <a:endParaRPr lang="cs-CZ" dirty="0"/>
          </a:p>
        </p:txBody>
      </p:sp>
    </p:spTree>
    <p:extLst>
      <p:ext uri="{BB962C8B-B14F-4D97-AF65-F5344CB8AC3E}">
        <p14:creationId xmlns:p14="http://schemas.microsoft.com/office/powerpoint/2010/main" val="3022119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637F92F-1FC8-C449-8440-429FAFC893A2}"/>
              </a:ext>
            </a:extLst>
          </p:cNvPr>
          <p:cNvSpPr>
            <a:spLocks noGrp="1"/>
          </p:cNvSpPr>
          <p:nvPr>
            <p:ph sz="half" idx="13"/>
          </p:nvPr>
        </p:nvSpPr>
        <p:spPr>
          <a:xfrm>
            <a:off x="840760" y="2387616"/>
            <a:ext cx="18422580" cy="8097304"/>
          </a:xfrm>
        </p:spPr>
        <p:txBody>
          <a:bodyPr>
            <a:normAutofit fontScale="62500" lnSpcReduction="20000"/>
          </a:bodyPr>
          <a:lstStyle/>
          <a:p>
            <a:pPr marL="0" indent="0">
              <a:buNone/>
            </a:pPr>
            <a:r>
              <a:rPr lang="cs-CZ" dirty="0"/>
              <a:t>Alliance website: </a:t>
            </a:r>
          </a:p>
          <a:p>
            <a:pPr marL="0" indent="0">
              <a:buNone/>
            </a:pPr>
            <a:r>
              <a:rPr lang="en-GB" dirty="0">
                <a:hlinkClick r:id="rId2" tooltip="https://www.4euplus.eu"/>
              </a:rPr>
              <a:t>www.4euplus.eu</a:t>
            </a:r>
            <a:endParaRPr lang="en-GB" dirty="0"/>
          </a:p>
          <a:p>
            <a:pPr marL="0" indent="0">
              <a:buNone/>
            </a:pPr>
            <a:endParaRPr lang="cs-CZ" dirty="0"/>
          </a:p>
          <a:p>
            <a:pPr marL="0" indent="0">
              <a:buNone/>
            </a:pPr>
            <a:r>
              <a:rPr lang="cs-CZ" dirty="0"/>
              <a:t>Current opportunities for students and academics:</a:t>
            </a:r>
          </a:p>
          <a:p>
            <a:pPr marL="0" indent="0">
              <a:buNone/>
            </a:pPr>
            <a:r>
              <a:rPr lang="cs-CZ" dirty="0">
                <a:hlinkClick r:id="rId3"/>
              </a:rPr>
              <a:t>https://4euplus.eu/4EU-8.html</a:t>
            </a:r>
            <a:endParaRPr lang="cs-CZ" dirty="0"/>
          </a:p>
          <a:p>
            <a:pPr marL="0" indent="0">
              <a:buNone/>
            </a:pPr>
            <a:endParaRPr lang="cs-CZ" dirty="0"/>
          </a:p>
          <a:p>
            <a:pPr marL="0" indent="0">
              <a:buNone/>
            </a:pPr>
            <a:r>
              <a:rPr lang="cs-CZ" dirty="0"/>
              <a:t>European Centre website - international cooperation in science and research</a:t>
            </a:r>
          </a:p>
          <a:p>
            <a:pPr marL="0" indent="0">
              <a:buNone/>
            </a:pPr>
            <a:r>
              <a:rPr lang="en-GB" dirty="0">
                <a:hlinkClick r:id="rId4" tooltip="https://www.ec.cuni.cz"/>
              </a:rPr>
              <a:t>www.ec.cuni.cz</a:t>
            </a:r>
            <a:endParaRPr lang="en-GB" dirty="0"/>
          </a:p>
          <a:p>
            <a:pPr marL="0" indent="0">
              <a:buNone/>
            </a:pPr>
            <a:endParaRPr lang="cs-CZ" dirty="0"/>
          </a:p>
          <a:p>
            <a:pPr marL="0" indent="0">
              <a:buNone/>
            </a:pPr>
            <a:r>
              <a:rPr lang="cs-CZ" dirty="0"/>
              <a:t>Information on 4EU+ activities:</a:t>
            </a:r>
          </a:p>
          <a:p>
            <a:pPr marL="0" indent="0">
              <a:buNone/>
            </a:pPr>
            <a:r>
              <a:rPr lang="cs-CZ" dirty="0">
                <a:hlinkClick r:id="rId5"/>
              </a:rPr>
              <a:t>https://ec.cuni.cz/EC-127.html</a:t>
            </a:r>
            <a:endParaRPr lang="cs-CZ" dirty="0"/>
          </a:p>
          <a:p>
            <a:pPr marL="0" indent="0">
              <a:buNone/>
            </a:pPr>
            <a:endParaRPr lang="cs-CZ" dirty="0"/>
          </a:p>
          <a:p>
            <a:pPr marL="0" indent="0">
              <a:buNone/>
            </a:pPr>
            <a:r>
              <a:rPr lang="cs-CZ" dirty="0"/>
              <a:t>Contact on 4EU+ matters and communication with partner universities:</a:t>
            </a:r>
            <a:r>
              <a:rPr lang="en-GB" dirty="0"/>
              <a:t> </a:t>
            </a:r>
            <a:r>
              <a:rPr lang="en-GB" u="sng" dirty="0">
                <a:hlinkClick r:id="rId6"/>
              </a:rPr>
              <a:t>4euplus@cuni.cz</a:t>
            </a:r>
            <a:endParaRPr lang="cs-CZ" dirty="0"/>
          </a:p>
          <a:p>
            <a:endParaRPr lang="cs-CZ" dirty="0"/>
          </a:p>
          <a:p>
            <a:endParaRPr lang="cs-CZ" dirty="0"/>
          </a:p>
        </p:txBody>
      </p:sp>
      <p:sp>
        <p:nvSpPr>
          <p:cNvPr id="4" name="Obdélník 3"/>
          <p:cNvSpPr/>
          <p:nvPr/>
        </p:nvSpPr>
        <p:spPr>
          <a:xfrm>
            <a:off x="2590800" y="360627"/>
            <a:ext cx="13478435" cy="830997"/>
          </a:xfrm>
          <a:prstGeom prst="rect">
            <a:avLst/>
          </a:prstGeom>
        </p:spPr>
        <p:txBody>
          <a:bodyPr wrap="square">
            <a:spAutoFit/>
          </a:bodyPr>
          <a:lstStyle/>
          <a:p>
            <a:pPr algn="ctr"/>
            <a:r>
              <a:rPr lang="cs-CZ" sz="4800" b="1" dirty="0">
                <a:solidFill>
                  <a:schemeClr val="bg1"/>
                </a:solidFill>
                <a:latin typeface="Gill Sans"/>
              </a:rPr>
              <a:t>Opportunities, information and contacts</a:t>
            </a:r>
            <a:endParaRPr lang="cs-CZ" dirty="0"/>
          </a:p>
        </p:txBody>
      </p:sp>
    </p:spTree>
    <p:extLst>
      <p:ext uri="{BB962C8B-B14F-4D97-AF65-F5344CB8AC3E}">
        <p14:creationId xmlns:p14="http://schemas.microsoft.com/office/powerpoint/2010/main" val="2683314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a:r>
              <a:rPr lang="cs-CZ" sz="5400" b="1">
                <a:solidFill>
                  <a:schemeClr val="bg1"/>
                </a:solidFill>
              </a:rPr>
              <a:t>III. Budget </a:t>
            </a:r>
            <a:endParaRPr lang="cs-CZ" sz="5400" b="1" dirty="0">
              <a:solidFill>
                <a:schemeClr val="bg1"/>
              </a:solidFill>
              <a:latin typeface="Gill Sans"/>
            </a:endParaRPr>
          </a:p>
        </p:txBody>
      </p:sp>
      <p:sp>
        <p:nvSpPr>
          <p:cNvPr id="3" name="Zástupný symbol pro obsah 2"/>
          <p:cNvSpPr>
            <a:spLocks noGrp="1"/>
          </p:cNvSpPr>
          <p:nvPr>
            <p:ph idx="1"/>
          </p:nvPr>
        </p:nvSpPr>
        <p:spPr>
          <a:xfrm>
            <a:off x="375493" y="1559859"/>
            <a:ext cx="19068954" cy="8498541"/>
          </a:xfrm>
        </p:spPr>
        <p:txBody>
          <a:bodyPr/>
          <a:lstStyle/>
          <a:p>
            <a:pPr marL="0" lvl="1" indent="0">
              <a:buNone/>
            </a:pPr>
            <a:r>
              <a:rPr lang="cs-CZ" sz="3200" dirty="0"/>
              <a:t>Project budget - no investment!</a:t>
            </a:r>
          </a:p>
          <a:p>
            <a:pPr marL="0" lvl="0" indent="0">
              <a:buNone/>
            </a:pPr>
            <a:r>
              <a:rPr lang="cs-CZ" sz="3200" dirty="0"/>
              <a:t>The basic structure of the budget consists of:</a:t>
            </a:r>
          </a:p>
          <a:p>
            <a:pPr lvl="1"/>
            <a:r>
              <a:rPr lang="cs-CZ" sz="3200" dirty="0"/>
              <a:t>personnel costs (salary costs of researchers, including all contributions and employer contributions) and/or scholarship costs ("personnel costs") - to be entered automatically based on the specified work capacity,</a:t>
            </a:r>
          </a:p>
          <a:p>
            <a:pPr lvl="1"/>
            <a:r>
              <a:rPr lang="cs-CZ" sz="3200" dirty="0"/>
              <a:t>remuneration for the mentor (including all contributions and employer contributions) - to be entered automatically,</a:t>
            </a:r>
          </a:p>
          <a:p>
            <a:pPr lvl="1"/>
            <a:r>
              <a:rPr lang="cs-CZ" sz="3200" dirty="0"/>
              <a:t>travel costs - traineeship costs (if relevant), or short-term trips in the Czech Republic and abroad (if planned),</a:t>
            </a:r>
          </a:p>
          <a:p>
            <a:pPr lvl="1"/>
            <a:r>
              <a:rPr lang="cs-CZ" sz="3200" dirty="0"/>
              <a:t>education costs - in the case of formal education (fees for participant in an educational programme, etc.),</a:t>
            </a:r>
          </a:p>
          <a:p>
            <a:pPr lvl="1"/>
            <a:r>
              <a:rPr lang="cs-CZ" sz="3200" dirty="0"/>
              <a:t>costs of </a:t>
            </a:r>
            <a:r>
              <a:rPr lang="cs-CZ" sz="3200" b="1" dirty="0"/>
              <a:t>non-investment</a:t>
            </a:r>
            <a:r>
              <a:rPr lang="cs-CZ" sz="3200" dirty="0"/>
              <a:t> equipment, materials, services, etc. </a:t>
            </a:r>
          </a:p>
          <a:p>
            <a:pPr lvl="1"/>
            <a:r>
              <a:rPr lang="cs-CZ" sz="3200" dirty="0"/>
              <a:t>faculty overhead costs in the amount of at least 15% of the total project budget - when processing the application, the system checks and does not allow the lowering of this limit. Funds that will not be used in the other budget items in the application budget automatically remain as overheads.</a:t>
            </a:r>
          </a:p>
          <a:p>
            <a:endParaRPr lang="cs-CZ" sz="3200" dirty="0"/>
          </a:p>
          <a:p>
            <a:pPr marL="753923" lvl="1" indent="0">
              <a:buNone/>
            </a:pPr>
            <a:endParaRPr lang="cs-CZ" sz="3200" dirty="0"/>
          </a:p>
          <a:p>
            <a:pPr marL="914400" lvl="4" indent="0">
              <a:buClr>
                <a:srgbClr val="D32D3F"/>
              </a:buClr>
              <a:buNone/>
            </a:pPr>
            <a:endParaRPr lang="cs-CZ" sz="2800" dirty="0"/>
          </a:p>
          <a:p>
            <a:pPr marL="0" lvl="4" indent="0">
              <a:buClr>
                <a:srgbClr val="D32D3F"/>
              </a:buClr>
              <a:buNone/>
            </a:pPr>
            <a:endParaRPr lang="cs-CZ" sz="2800" dirty="0"/>
          </a:p>
        </p:txBody>
      </p:sp>
    </p:spTree>
    <p:extLst>
      <p:ext uri="{BB962C8B-B14F-4D97-AF65-F5344CB8AC3E}">
        <p14:creationId xmlns:p14="http://schemas.microsoft.com/office/powerpoint/2010/main" val="4027613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pPr>
              <a:defRPr/>
            </a:pPr>
            <a:fld id="{E3809459-4FBE-4641-B106-F2EA3685F721}" type="slidenum">
              <a:rPr lang="cs-CZ" smtClean="0"/>
              <a:pPr>
                <a:defRPr/>
              </a:pPr>
              <a:t>17</a:t>
            </a:fld>
            <a:endParaRPr lang="cs-CZ"/>
          </a:p>
        </p:txBody>
      </p:sp>
      <p:sp>
        <p:nvSpPr>
          <p:cNvPr id="4" name="Nadpis 1"/>
          <p:cNvSpPr txBox="1">
            <a:spLocks/>
          </p:cNvSpPr>
          <p:nvPr/>
        </p:nvSpPr>
        <p:spPr bwMode="auto">
          <a:xfrm>
            <a:off x="3549174" y="599090"/>
            <a:ext cx="13005753" cy="77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50791" tIns="75396" rIns="150791" bIns="75396" numCol="1" anchor="ctr" anchorCtr="0" compatLnSpc="1">
            <a:prstTxWarp prst="textNoShape">
              <a:avLst/>
            </a:prstTxWarp>
          </a:bodyPr>
          <a:lstStyle>
            <a:lvl1pPr marL="571500" indent="-571500" algn="l" rtl="0" fontAlgn="base">
              <a:lnSpc>
                <a:spcPct val="90000"/>
              </a:lnSpc>
              <a:spcBef>
                <a:spcPct val="0"/>
              </a:spcBef>
              <a:spcAft>
                <a:spcPct val="0"/>
              </a:spcAft>
              <a:defRPr lang="cs-CZ" sz="2800" b="1" kern="1200" dirty="0">
                <a:solidFill>
                  <a:srgbClr val="428D96"/>
                </a:solidFill>
                <a:latin typeface="+mn-lt"/>
                <a:ea typeface="+mn-ea"/>
                <a:cs typeface="Arial" panose="020B0604020202020204" pitchFamily="34" charset="0"/>
              </a:defRPr>
            </a:lvl1pPr>
            <a:lvl2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2pPr>
            <a:lvl3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3pPr>
            <a:lvl4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4pPr>
            <a:lvl5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5pPr>
            <a:lvl6pPr marL="10287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6pPr>
            <a:lvl7pPr marL="14859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7pPr>
            <a:lvl8pPr marL="19431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8pPr>
            <a:lvl9pPr marL="24003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9pPr>
          </a:lstStyle>
          <a:p>
            <a:pPr marL="0" indent="0" algn="ctr" defTabSz="1507846"/>
            <a:r>
              <a:rPr lang="cs-CZ" sz="5400">
                <a:solidFill>
                  <a:schemeClr val="bg1"/>
                </a:solidFill>
                <a:latin typeface="+mj-lt"/>
                <a:ea typeface="+mj-ea"/>
                <a:cs typeface="+mj-cs"/>
              </a:rPr>
              <a:t>III. Budget</a:t>
            </a:r>
          </a:p>
        </p:txBody>
      </p:sp>
      <p:sp>
        <p:nvSpPr>
          <p:cNvPr id="5" name="Zástupný symbol pro obsah 2"/>
          <p:cNvSpPr txBox="1">
            <a:spLocks/>
          </p:cNvSpPr>
          <p:nvPr/>
        </p:nvSpPr>
        <p:spPr>
          <a:xfrm>
            <a:off x="185737" y="1600200"/>
            <a:ext cx="19802475" cy="8012749"/>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j-lt"/>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endParaRPr lang="cs-CZ" sz="4000" dirty="0">
              <a:latin typeface="+mn-lt"/>
              <a:cs typeface="+mn-cs"/>
            </a:endParaRPr>
          </a:p>
          <a:p>
            <a:pPr marL="0" lvl="1" indent="0">
              <a:buNone/>
            </a:pPr>
            <a:r>
              <a:rPr lang="cs-CZ" sz="4000" dirty="0" err="1">
                <a:latin typeface="+mn-lt"/>
                <a:cs typeface="+mn-cs"/>
              </a:rPr>
              <a:t>The</a:t>
            </a:r>
            <a:r>
              <a:rPr lang="cs-CZ" sz="4000" dirty="0">
                <a:latin typeface="+mn-lt"/>
                <a:cs typeface="+mn-cs"/>
              </a:rPr>
              <a:t> </a:t>
            </a:r>
            <a:r>
              <a:rPr lang="cs-CZ" sz="4000" dirty="0" err="1">
                <a:latin typeface="+mn-lt"/>
                <a:cs typeface="+mn-cs"/>
              </a:rPr>
              <a:t>total</a:t>
            </a:r>
            <a:r>
              <a:rPr lang="cs-CZ" sz="4000" dirty="0">
                <a:latin typeface="+mn-lt"/>
                <a:cs typeface="+mn-cs"/>
              </a:rPr>
              <a:t> </a:t>
            </a:r>
            <a:r>
              <a:rPr lang="cs-CZ" sz="4000" dirty="0" err="1">
                <a:latin typeface="+mn-lt"/>
                <a:cs typeface="+mn-cs"/>
              </a:rPr>
              <a:t>amount</a:t>
            </a:r>
            <a:r>
              <a:rPr lang="cs-CZ" sz="4000" dirty="0">
                <a:latin typeface="+mn-lt"/>
                <a:cs typeface="+mn-cs"/>
              </a:rPr>
              <a:t> of </a:t>
            </a:r>
            <a:r>
              <a:rPr lang="cs-CZ" sz="4000" dirty="0" err="1">
                <a:latin typeface="+mn-lt"/>
                <a:cs typeface="+mn-cs"/>
              </a:rPr>
              <a:t>funds</a:t>
            </a:r>
            <a:r>
              <a:rPr lang="cs-CZ" sz="4000" dirty="0">
                <a:latin typeface="+mn-lt"/>
                <a:cs typeface="+mn-cs"/>
              </a:rPr>
              <a:t> </a:t>
            </a:r>
            <a:r>
              <a:rPr lang="cs-CZ" sz="4000" dirty="0" err="1">
                <a:latin typeface="+mn-lt"/>
                <a:cs typeface="+mn-cs"/>
              </a:rPr>
              <a:t>for</a:t>
            </a:r>
            <a:r>
              <a:rPr lang="cs-CZ" sz="4000" dirty="0">
                <a:latin typeface="+mn-lt"/>
                <a:cs typeface="+mn-cs"/>
              </a:rPr>
              <a:t> </a:t>
            </a:r>
            <a:r>
              <a:rPr lang="cs-CZ" sz="4000" dirty="0" err="1">
                <a:latin typeface="+mn-lt"/>
                <a:cs typeface="+mn-cs"/>
              </a:rPr>
              <a:t>the</a:t>
            </a:r>
            <a:r>
              <a:rPr lang="cs-CZ" sz="4000" dirty="0">
                <a:latin typeface="+mn-lt"/>
                <a:cs typeface="+mn-cs"/>
              </a:rPr>
              <a:t> </a:t>
            </a:r>
            <a:r>
              <a:rPr lang="cs-CZ" sz="4000" dirty="0" err="1">
                <a:latin typeface="+mn-lt"/>
                <a:cs typeface="+mn-cs"/>
              </a:rPr>
              <a:t>project</a:t>
            </a:r>
            <a:r>
              <a:rPr lang="cs-CZ" sz="4000" dirty="0">
                <a:latin typeface="+mn-lt"/>
                <a:cs typeface="+mn-cs"/>
              </a:rPr>
              <a:t> </a:t>
            </a:r>
            <a:r>
              <a:rPr lang="cs-CZ" sz="4000" dirty="0" err="1">
                <a:latin typeface="+mn-lt"/>
                <a:cs typeface="+mn-cs"/>
              </a:rPr>
              <a:t>is</a:t>
            </a:r>
            <a:r>
              <a:rPr lang="cs-CZ" sz="4000" dirty="0">
                <a:latin typeface="+mn-lt"/>
                <a:cs typeface="+mn-cs"/>
              </a:rPr>
              <a:t> </a:t>
            </a:r>
            <a:r>
              <a:rPr lang="cs-CZ" sz="4000" dirty="0" err="1">
                <a:latin typeface="+mn-lt"/>
                <a:cs typeface="+mn-cs"/>
              </a:rPr>
              <a:t>multiples</a:t>
            </a:r>
            <a:r>
              <a:rPr lang="cs-CZ" sz="4000" dirty="0">
                <a:latin typeface="+mn-lt"/>
                <a:cs typeface="+mn-cs"/>
              </a:rPr>
              <a:t> of </a:t>
            </a:r>
            <a:r>
              <a:rPr lang="cs-CZ" sz="4000" dirty="0" err="1">
                <a:latin typeface="+mn-lt"/>
                <a:cs typeface="+mn-cs"/>
              </a:rPr>
              <a:t>the</a:t>
            </a:r>
            <a:r>
              <a:rPr lang="cs-CZ" sz="4000" dirty="0">
                <a:latin typeface="+mn-lt"/>
                <a:cs typeface="+mn-cs"/>
              </a:rPr>
              <a:t> unit </a:t>
            </a:r>
            <a:r>
              <a:rPr lang="cs-CZ" sz="4000" dirty="0" err="1">
                <a:latin typeface="+mn-lt"/>
                <a:cs typeface="+mn-cs"/>
              </a:rPr>
              <a:t>cost</a:t>
            </a:r>
            <a:r>
              <a:rPr lang="cs-CZ" sz="4000" dirty="0">
                <a:latin typeface="+mn-lt"/>
                <a:cs typeface="+mn-cs"/>
              </a:rPr>
              <a:t> of </a:t>
            </a:r>
            <a:r>
              <a:rPr lang="cs-CZ" sz="4000" dirty="0" err="1">
                <a:latin typeface="+mn-lt"/>
                <a:cs typeface="+mn-cs"/>
              </a:rPr>
              <a:t>work</a:t>
            </a:r>
            <a:r>
              <a:rPr lang="cs-CZ" sz="4000" dirty="0">
                <a:latin typeface="+mn-lt"/>
                <a:cs typeface="+mn-cs"/>
              </a:rPr>
              <a:t> </a:t>
            </a:r>
            <a:r>
              <a:rPr lang="cs-CZ" sz="4000" dirty="0" err="1">
                <a:latin typeface="+mn-lt"/>
                <a:cs typeface="+mn-cs"/>
              </a:rPr>
              <a:t>capacity</a:t>
            </a:r>
            <a:r>
              <a:rPr lang="cs-CZ" sz="4000" dirty="0">
                <a:latin typeface="+mn-lt"/>
                <a:cs typeface="+mn-cs"/>
              </a:rPr>
              <a:t> </a:t>
            </a:r>
            <a:r>
              <a:rPr lang="cs-CZ" sz="4000" dirty="0" err="1">
                <a:latin typeface="+mn-lt"/>
                <a:cs typeface="+mn-cs"/>
              </a:rPr>
              <a:t>corresponding</a:t>
            </a:r>
            <a:r>
              <a:rPr lang="cs-CZ" sz="4000" dirty="0">
                <a:latin typeface="+mn-lt"/>
                <a:cs typeface="+mn-cs"/>
              </a:rPr>
              <a:t> to a full-</a:t>
            </a:r>
            <a:r>
              <a:rPr lang="cs-CZ" sz="4000" dirty="0" err="1">
                <a:latin typeface="+mn-lt"/>
                <a:cs typeface="+mn-cs"/>
              </a:rPr>
              <a:t>time</a:t>
            </a:r>
            <a:r>
              <a:rPr lang="cs-CZ" sz="4000" dirty="0">
                <a:latin typeface="+mn-lt"/>
                <a:cs typeface="+mn-cs"/>
              </a:rPr>
              <a:t> </a:t>
            </a:r>
            <a:r>
              <a:rPr lang="cs-CZ" sz="4000" dirty="0" err="1">
                <a:latin typeface="+mn-lt"/>
                <a:cs typeface="+mn-cs"/>
              </a:rPr>
              <a:t>equivalent</a:t>
            </a:r>
            <a:r>
              <a:rPr lang="cs-CZ" sz="4000" dirty="0">
                <a:latin typeface="+mn-lt"/>
                <a:cs typeface="+mn-cs"/>
              </a:rPr>
              <a:t> of 0.1 per </a:t>
            </a:r>
            <a:r>
              <a:rPr lang="cs-CZ" sz="4000" dirty="0" err="1">
                <a:latin typeface="+mn-lt"/>
                <a:cs typeface="+mn-cs"/>
              </a:rPr>
              <a:t>month</a:t>
            </a:r>
            <a:r>
              <a:rPr lang="cs-CZ" sz="4000" dirty="0">
                <a:latin typeface="+mn-lt"/>
                <a:cs typeface="+mn-cs"/>
              </a:rPr>
              <a:t>. </a:t>
            </a:r>
          </a:p>
          <a:p>
            <a:pPr marL="0" lvl="1" indent="0">
              <a:buNone/>
            </a:pPr>
            <a:endParaRPr lang="cs-CZ" sz="4000" dirty="0">
              <a:latin typeface="+mn-lt"/>
              <a:cs typeface="+mn-cs"/>
            </a:endParaRPr>
          </a:p>
          <a:p>
            <a:pPr marL="0" lvl="1" indent="0">
              <a:buNone/>
            </a:pPr>
            <a:r>
              <a:rPr lang="cs-CZ" sz="4000" dirty="0" err="1">
                <a:latin typeface="+mn-lt"/>
                <a:cs typeface="+mn-cs"/>
              </a:rPr>
              <a:t>The</a:t>
            </a:r>
            <a:r>
              <a:rPr lang="cs-CZ" sz="4000" dirty="0">
                <a:latin typeface="+mn-lt"/>
                <a:cs typeface="+mn-cs"/>
              </a:rPr>
              <a:t> </a:t>
            </a:r>
            <a:r>
              <a:rPr lang="cs-CZ" sz="4000" dirty="0" err="1">
                <a:latin typeface="+mn-lt"/>
                <a:cs typeface="+mn-cs"/>
              </a:rPr>
              <a:t>value</a:t>
            </a:r>
            <a:r>
              <a:rPr lang="cs-CZ" sz="4000" dirty="0">
                <a:latin typeface="+mn-lt"/>
                <a:cs typeface="+mn-cs"/>
              </a:rPr>
              <a:t> of </a:t>
            </a:r>
            <a:r>
              <a:rPr lang="cs-CZ" sz="4000" dirty="0" err="1">
                <a:latin typeface="+mn-lt"/>
                <a:cs typeface="+mn-cs"/>
              </a:rPr>
              <a:t>this</a:t>
            </a:r>
            <a:r>
              <a:rPr lang="cs-CZ" sz="4000" dirty="0">
                <a:latin typeface="+mn-lt"/>
                <a:cs typeface="+mn-cs"/>
              </a:rPr>
              <a:t> unit </a:t>
            </a:r>
            <a:r>
              <a:rPr lang="cs-CZ" sz="4000" dirty="0" err="1">
                <a:latin typeface="+mn-lt"/>
                <a:cs typeface="+mn-cs"/>
              </a:rPr>
              <a:t>is</a:t>
            </a:r>
            <a:r>
              <a:rPr lang="cs-CZ" sz="4000" dirty="0">
                <a:latin typeface="+mn-lt"/>
                <a:cs typeface="+mn-cs"/>
              </a:rPr>
              <a:t> 7,986 CZK, of </a:t>
            </a:r>
            <a:r>
              <a:rPr lang="cs-CZ" sz="4000" dirty="0" err="1">
                <a:latin typeface="+mn-lt"/>
                <a:cs typeface="+mn-cs"/>
              </a:rPr>
              <a:t>which</a:t>
            </a:r>
            <a:r>
              <a:rPr lang="cs-CZ" sz="4000" dirty="0">
                <a:latin typeface="+mn-lt"/>
                <a:cs typeface="+mn-cs"/>
              </a:rPr>
              <a:t> 4,700 CZK </a:t>
            </a:r>
            <a:r>
              <a:rPr lang="cs-CZ" sz="4000" dirty="0" err="1">
                <a:latin typeface="+mn-lt"/>
                <a:cs typeface="+mn-cs"/>
              </a:rPr>
              <a:t>is</a:t>
            </a:r>
            <a:r>
              <a:rPr lang="cs-CZ" sz="4000" dirty="0">
                <a:latin typeface="+mn-lt"/>
                <a:cs typeface="+mn-cs"/>
              </a:rPr>
              <a:t> </a:t>
            </a:r>
            <a:r>
              <a:rPr lang="cs-CZ" sz="4000" dirty="0" err="1">
                <a:latin typeface="+mn-lt"/>
                <a:cs typeface="+mn-cs"/>
              </a:rPr>
              <a:t>intended</a:t>
            </a:r>
            <a:r>
              <a:rPr lang="cs-CZ" sz="4000" dirty="0">
                <a:latin typeface="+mn-lt"/>
                <a:cs typeface="+mn-cs"/>
              </a:rPr>
              <a:t> </a:t>
            </a:r>
            <a:r>
              <a:rPr lang="cs-CZ" sz="4000" dirty="0" err="1">
                <a:latin typeface="+mn-lt"/>
                <a:cs typeface="+mn-cs"/>
              </a:rPr>
              <a:t>for</a:t>
            </a:r>
            <a:r>
              <a:rPr lang="cs-CZ" sz="4000" dirty="0">
                <a:latin typeface="+mn-lt"/>
                <a:cs typeface="+mn-cs"/>
              </a:rPr>
              <a:t> </a:t>
            </a:r>
            <a:r>
              <a:rPr lang="cs-CZ" sz="4000" dirty="0" err="1">
                <a:latin typeface="+mn-lt"/>
                <a:cs typeface="+mn-cs"/>
              </a:rPr>
              <a:t>the</a:t>
            </a:r>
            <a:r>
              <a:rPr lang="cs-CZ" sz="4000" dirty="0">
                <a:latin typeface="+mn-lt"/>
                <a:cs typeface="+mn-cs"/>
              </a:rPr>
              <a:t> </a:t>
            </a:r>
            <a:r>
              <a:rPr lang="cs-CZ" sz="4000" dirty="0" err="1">
                <a:latin typeface="+mn-lt"/>
                <a:cs typeface="+mn-cs"/>
              </a:rPr>
              <a:t>researcher's</a:t>
            </a:r>
            <a:r>
              <a:rPr lang="cs-CZ" sz="4000" dirty="0">
                <a:latin typeface="+mn-lt"/>
                <a:cs typeface="+mn-cs"/>
              </a:rPr>
              <a:t> </a:t>
            </a:r>
            <a:r>
              <a:rPr lang="cs-CZ" sz="4000" dirty="0" err="1">
                <a:latin typeface="+mn-lt"/>
                <a:cs typeface="+mn-cs"/>
              </a:rPr>
              <a:t>personnel</a:t>
            </a:r>
            <a:r>
              <a:rPr lang="cs-CZ" sz="4000" dirty="0">
                <a:latin typeface="+mn-lt"/>
                <a:cs typeface="+mn-cs"/>
              </a:rPr>
              <a:t> </a:t>
            </a:r>
            <a:r>
              <a:rPr lang="cs-CZ" sz="4000" dirty="0" err="1">
                <a:latin typeface="+mn-lt"/>
                <a:cs typeface="+mn-cs"/>
              </a:rPr>
              <a:t>costs</a:t>
            </a:r>
            <a:endParaRPr lang="cs-CZ" sz="4000" dirty="0">
              <a:latin typeface="+mn-lt"/>
              <a:cs typeface="+mn-cs"/>
            </a:endParaRPr>
          </a:p>
          <a:p>
            <a:pPr marL="0" lvl="1" indent="0">
              <a:buNone/>
            </a:pPr>
            <a:endParaRPr lang="cs-CZ" sz="4000" dirty="0">
              <a:latin typeface="+mn-lt"/>
              <a:cs typeface="+mn-cs"/>
            </a:endParaRPr>
          </a:p>
          <a:p>
            <a:pPr marL="0" lvl="1" indent="0">
              <a:buNone/>
            </a:pPr>
            <a:r>
              <a:rPr lang="cs-CZ" sz="4000" dirty="0" smtClean="0">
                <a:latin typeface="+mn-lt"/>
                <a:cs typeface="+mn-cs"/>
              </a:rPr>
              <a:t>Unit </a:t>
            </a:r>
            <a:r>
              <a:rPr lang="cs-CZ" sz="4000" dirty="0" err="1">
                <a:latin typeface="+mn-lt"/>
                <a:cs typeface="+mn-cs"/>
              </a:rPr>
              <a:t>cost</a:t>
            </a:r>
            <a:r>
              <a:rPr lang="cs-CZ" sz="4000" dirty="0">
                <a:latin typeface="+mn-lt"/>
                <a:cs typeface="+mn-cs"/>
              </a:rPr>
              <a:t>:</a:t>
            </a:r>
          </a:p>
          <a:p>
            <a:pPr marL="0" lvl="1" indent="0">
              <a:buNone/>
            </a:pPr>
            <a:endParaRPr lang="cs-CZ" sz="4000" dirty="0">
              <a:latin typeface="+mn-lt"/>
              <a:cs typeface="+mn-cs"/>
            </a:endParaRPr>
          </a:p>
          <a:p>
            <a:pPr marL="0" lvl="1" indent="0">
              <a:buNone/>
            </a:pPr>
            <a:endParaRPr lang="cs-CZ" sz="4000" dirty="0">
              <a:latin typeface="+mn-lt"/>
              <a:cs typeface="+mn-cs"/>
            </a:endParaRPr>
          </a:p>
          <a:p>
            <a:pPr marL="0" lvl="1" indent="0">
              <a:buNone/>
            </a:pPr>
            <a:endParaRPr lang="cs-CZ" sz="4000" dirty="0">
              <a:latin typeface="+mn-lt"/>
              <a:cs typeface="+mn-cs"/>
            </a:endParaRPr>
          </a:p>
          <a:p>
            <a:pPr marL="0" lvl="1" indent="0">
              <a:buNone/>
            </a:pPr>
            <a:endParaRPr lang="cs-CZ" sz="4000" dirty="0">
              <a:latin typeface="+mn-lt"/>
              <a:cs typeface="+mn-cs"/>
            </a:endParaRPr>
          </a:p>
          <a:p>
            <a:pPr marL="0" lvl="1" indent="0">
              <a:buNone/>
            </a:pPr>
            <a:endParaRPr lang="cs-CZ" sz="4000" dirty="0">
              <a:latin typeface="+mn-lt"/>
              <a:cs typeface="+mn-cs"/>
            </a:endParaRPr>
          </a:p>
          <a:p>
            <a:pPr marL="504000" lvl="4" indent="0">
              <a:buNone/>
            </a:pPr>
            <a:r>
              <a:rPr lang="cs-CZ" dirty="0"/>
              <a:t>	</a:t>
            </a:r>
          </a:p>
          <a:p>
            <a:pPr marL="1075500" lvl="4" indent="-571500"/>
            <a:endParaRPr lang="cs-CZ" sz="3600" dirty="0">
              <a:latin typeface="+mn-lt"/>
            </a:endParaRPr>
          </a:p>
          <a:p>
            <a:pPr marL="504000" lvl="4" indent="0">
              <a:buNone/>
            </a:pPr>
            <a:endParaRPr lang="cs-CZ" sz="3600" dirty="0">
              <a:latin typeface="+mn-lt"/>
            </a:endParaRPr>
          </a:p>
          <a:p>
            <a:pPr marL="504000" lvl="4" indent="0">
              <a:buClr>
                <a:srgbClr val="D32D3F"/>
              </a:buClr>
              <a:buNone/>
            </a:pPr>
            <a:endParaRPr lang="cs-CZ" sz="3600" dirty="0">
              <a:latin typeface="+mn-lt"/>
              <a:cs typeface="+mn-cs"/>
            </a:endParaRPr>
          </a:p>
          <a:p>
            <a:pPr marL="504000" lvl="4" indent="0">
              <a:buClr>
                <a:srgbClr val="D32D3F"/>
              </a:buClr>
              <a:buNone/>
            </a:pPr>
            <a:endParaRPr lang="cs-CZ" sz="3600" dirty="0">
              <a:latin typeface="+mn-lt"/>
              <a:cs typeface="+mn-cs"/>
            </a:endParaRPr>
          </a:p>
          <a:p>
            <a:pPr marL="0" indent="0" algn="just">
              <a:buNone/>
            </a:pPr>
            <a:endParaRPr lang="cs-CZ" sz="3298" dirty="0">
              <a:latin typeface="+mj-lt"/>
            </a:endParaRPr>
          </a:p>
          <a:p>
            <a:pPr eaLnBrk="1" hangingPunct="1"/>
            <a:endParaRPr lang="cs-CZ" sz="3298" dirty="0"/>
          </a:p>
          <a:p>
            <a:pPr eaLnBrk="1" hangingPunct="1"/>
            <a:endParaRPr lang="cs-CZ" sz="3298" dirty="0"/>
          </a:p>
        </p:txBody>
      </p:sp>
      <p:graphicFrame>
        <p:nvGraphicFramePr>
          <p:cNvPr id="2" name="Tabulka 1"/>
          <p:cNvGraphicFramePr>
            <a:graphicFrameLocks noGrp="1"/>
          </p:cNvGraphicFramePr>
          <p:nvPr>
            <p:extLst>
              <p:ext uri="{D42A27DB-BD31-4B8C-83A1-F6EECF244321}">
                <p14:modId xmlns:p14="http://schemas.microsoft.com/office/powerpoint/2010/main" val="3583868350"/>
              </p:ext>
            </p:extLst>
          </p:nvPr>
        </p:nvGraphicFramePr>
        <p:xfrm>
          <a:off x="504682" y="6459703"/>
          <a:ext cx="17185342" cy="2391879"/>
        </p:xfrm>
        <a:graphic>
          <a:graphicData uri="http://schemas.openxmlformats.org/drawingml/2006/table">
            <a:tbl>
              <a:tblPr>
                <a:tableStyleId>{5C22544A-7EE6-4342-B048-85BDC9FD1C3A}</a:tableStyleId>
              </a:tblPr>
              <a:tblGrid>
                <a:gridCol w="3750950">
                  <a:extLst>
                    <a:ext uri="{9D8B030D-6E8A-4147-A177-3AD203B41FA5}">
                      <a16:colId xmlns:a16="http://schemas.microsoft.com/office/drawing/2014/main" val="2843033017"/>
                    </a:ext>
                  </a:extLst>
                </a:gridCol>
                <a:gridCol w="2474585">
                  <a:extLst>
                    <a:ext uri="{9D8B030D-6E8A-4147-A177-3AD203B41FA5}">
                      <a16:colId xmlns:a16="http://schemas.microsoft.com/office/drawing/2014/main" val="1718760482"/>
                    </a:ext>
                  </a:extLst>
                </a:gridCol>
                <a:gridCol w="3848631">
                  <a:extLst>
                    <a:ext uri="{9D8B030D-6E8A-4147-A177-3AD203B41FA5}">
                      <a16:colId xmlns:a16="http://schemas.microsoft.com/office/drawing/2014/main" val="2903888906"/>
                    </a:ext>
                  </a:extLst>
                </a:gridCol>
                <a:gridCol w="4493326">
                  <a:extLst>
                    <a:ext uri="{9D8B030D-6E8A-4147-A177-3AD203B41FA5}">
                      <a16:colId xmlns:a16="http://schemas.microsoft.com/office/drawing/2014/main" val="3156766565"/>
                    </a:ext>
                  </a:extLst>
                </a:gridCol>
                <a:gridCol w="2617850">
                  <a:extLst>
                    <a:ext uri="{9D8B030D-6E8A-4147-A177-3AD203B41FA5}">
                      <a16:colId xmlns:a16="http://schemas.microsoft.com/office/drawing/2014/main" val="1472173097"/>
                    </a:ext>
                  </a:extLst>
                </a:gridCol>
              </a:tblGrid>
              <a:tr h="1663906">
                <a:tc>
                  <a:txBody>
                    <a:bodyPr/>
                    <a:lstStyle/>
                    <a:p>
                      <a:pPr algn="ctr" fontAlgn="b"/>
                      <a:r>
                        <a:rPr lang="cs-CZ" sz="3200" u="none" strike="noStrike">
                          <a:effectLst/>
                        </a:rPr>
                        <a:t>Grant unit - work capacity/full-time equivalent</a:t>
                      </a:r>
                      <a:endParaRPr lang="cs-CZ"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l-PL" sz="3200" u="none" strike="noStrike">
                          <a:effectLst/>
                        </a:rPr>
                        <a:t>total amount of unit per month</a:t>
                      </a:r>
                      <a:endParaRPr lang="pl-PL"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3200" u="none" strike="noStrike">
                          <a:effectLst/>
                        </a:rPr>
                        <a:t>of which minimum personnel costs per researcher per month</a:t>
                      </a:r>
                      <a:endParaRPr lang="cs-CZ"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3200" u="none" strike="noStrike">
                          <a:effectLst/>
                        </a:rPr>
                        <a:t>other costs (mentor, stay abroad, aids and equipment)</a:t>
                      </a:r>
                      <a:endParaRPr lang="cs-CZ"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3200" u="none" strike="noStrike" dirty="0">
                          <a:effectLst/>
                        </a:rPr>
                        <a:t>min. </a:t>
                      </a:r>
                      <a:r>
                        <a:rPr lang="cs-CZ" sz="3200" u="none" strike="noStrike" dirty="0" err="1">
                          <a:effectLst/>
                        </a:rPr>
                        <a:t>overhead</a:t>
                      </a:r>
                      <a:r>
                        <a:rPr lang="cs-CZ" sz="3200" u="none" strike="noStrike" dirty="0">
                          <a:effectLst/>
                        </a:rPr>
                        <a:t> </a:t>
                      </a:r>
                      <a:r>
                        <a:rPr lang="cs-CZ" sz="3200" u="none" strike="noStrike" dirty="0" err="1">
                          <a:effectLst/>
                        </a:rPr>
                        <a:t>costs</a:t>
                      </a:r>
                      <a:r>
                        <a:rPr lang="cs-CZ" sz="3200" u="none" strike="noStrike" dirty="0">
                          <a:effectLst/>
                        </a:rPr>
                        <a:t> 15%</a:t>
                      </a:r>
                      <a:endParaRPr lang="cs-CZ" sz="3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3958553"/>
                  </a:ext>
                </a:extLst>
              </a:tr>
              <a:tr h="727973">
                <a:tc>
                  <a:txBody>
                    <a:bodyPr/>
                    <a:lstStyle/>
                    <a:p>
                      <a:pPr algn="ctr" fontAlgn="b"/>
                      <a:r>
                        <a:rPr lang="cs-CZ" sz="3200" u="none" strike="noStrike">
                          <a:effectLst/>
                        </a:rPr>
                        <a:t>0.1</a:t>
                      </a:r>
                      <a:endParaRPr lang="cs-CZ"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3200" u="none" strike="noStrike">
                          <a:effectLst/>
                        </a:rPr>
                        <a:t>7,986</a:t>
                      </a:r>
                      <a:endParaRPr lang="cs-CZ"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3200" u="none" strike="noStrike">
                          <a:effectLst/>
                        </a:rPr>
                        <a:t>4,700</a:t>
                      </a:r>
                      <a:endParaRPr lang="cs-CZ"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3200" u="none" strike="noStrike">
                          <a:effectLst/>
                        </a:rPr>
                        <a:t>2,088.10</a:t>
                      </a:r>
                      <a:endParaRPr lang="cs-CZ"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3200" u="none" strike="noStrike" dirty="0">
                          <a:effectLst/>
                        </a:rPr>
                        <a:t>1,197.90</a:t>
                      </a:r>
                      <a:endParaRPr lang="cs-CZ" sz="3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09901602"/>
                  </a:ext>
                </a:extLst>
              </a:tr>
            </a:tbl>
          </a:graphicData>
        </a:graphic>
      </p:graphicFrame>
    </p:spTree>
    <p:extLst>
      <p:ext uri="{BB962C8B-B14F-4D97-AF65-F5344CB8AC3E}">
        <p14:creationId xmlns:p14="http://schemas.microsoft.com/office/powerpoint/2010/main" val="2175548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pPr>
              <a:defRPr/>
            </a:pPr>
            <a:fld id="{E3809459-4FBE-4641-B106-F2EA3685F721}" type="slidenum">
              <a:rPr lang="cs-CZ" smtClean="0"/>
              <a:pPr>
                <a:defRPr/>
              </a:pPr>
              <a:t>18</a:t>
            </a:fld>
            <a:endParaRPr lang="cs-CZ"/>
          </a:p>
        </p:txBody>
      </p:sp>
      <p:sp>
        <p:nvSpPr>
          <p:cNvPr id="5" name="Zástupný symbol pro obsah 2"/>
          <p:cNvSpPr txBox="1">
            <a:spLocks/>
          </p:cNvSpPr>
          <p:nvPr/>
        </p:nvSpPr>
        <p:spPr>
          <a:xfrm>
            <a:off x="788276" y="1925053"/>
            <a:ext cx="18430165" cy="7801816"/>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j-lt"/>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4000" lvl="4" indent="0">
              <a:buNone/>
            </a:pPr>
            <a:r>
              <a:rPr lang="cs-CZ" sz="4000">
                <a:latin typeface="+mn-lt"/>
                <a:cs typeface="+mn-cs"/>
              </a:rPr>
              <a:t>Amount of funds per month depending on the work capacity of one researcher</a:t>
            </a:r>
            <a:endParaRPr lang="cs-CZ" sz="4000" dirty="0">
              <a:latin typeface="+mn-lt"/>
              <a:cs typeface="+mn-cs"/>
            </a:endParaRPr>
          </a:p>
          <a:p>
            <a:endParaRPr lang="cs-CZ" sz="4000" dirty="0">
              <a:latin typeface="+mn-lt"/>
              <a:cs typeface="+mn-cs"/>
            </a:endParaRPr>
          </a:p>
        </p:txBody>
      </p:sp>
      <p:sp>
        <p:nvSpPr>
          <p:cNvPr id="10" name="Nadpis 1"/>
          <p:cNvSpPr txBox="1">
            <a:spLocks/>
          </p:cNvSpPr>
          <p:nvPr/>
        </p:nvSpPr>
        <p:spPr bwMode="auto">
          <a:xfrm>
            <a:off x="605118" y="252248"/>
            <a:ext cx="19054482" cy="111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50791" tIns="75396" rIns="150791" bIns="75396" numCol="1" anchor="ctr" anchorCtr="0" compatLnSpc="1">
            <a:prstTxWarp prst="textNoShape">
              <a:avLst/>
            </a:prstTxWarp>
          </a:bodyPr>
          <a:lstStyle>
            <a:lvl1pPr marL="571500" indent="-571500" algn="l" rtl="0" fontAlgn="base">
              <a:lnSpc>
                <a:spcPct val="90000"/>
              </a:lnSpc>
              <a:spcBef>
                <a:spcPct val="0"/>
              </a:spcBef>
              <a:spcAft>
                <a:spcPct val="0"/>
              </a:spcAft>
              <a:defRPr lang="cs-CZ" sz="2800" b="1" kern="1200" dirty="0">
                <a:solidFill>
                  <a:srgbClr val="428D96"/>
                </a:solidFill>
                <a:latin typeface="+mn-lt"/>
                <a:ea typeface="+mn-ea"/>
                <a:cs typeface="Arial" panose="020B0604020202020204" pitchFamily="34" charset="0"/>
              </a:defRPr>
            </a:lvl1pPr>
            <a:lvl2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2pPr>
            <a:lvl3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3pPr>
            <a:lvl4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4pPr>
            <a:lvl5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5pPr>
            <a:lvl6pPr marL="10287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6pPr>
            <a:lvl7pPr marL="14859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7pPr>
            <a:lvl8pPr marL="19431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8pPr>
            <a:lvl9pPr marL="24003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9pPr>
          </a:lstStyle>
          <a:p>
            <a:pPr marL="0" indent="0" algn="ctr" defTabSz="1507846"/>
            <a:r>
              <a:rPr lang="cs-CZ" sz="5400">
                <a:solidFill>
                  <a:schemeClr val="bg1"/>
                </a:solidFill>
              </a:rPr>
              <a:t>III. Budget</a:t>
            </a:r>
          </a:p>
        </p:txBody>
      </p:sp>
      <p:graphicFrame>
        <p:nvGraphicFramePr>
          <p:cNvPr id="4" name="Tabulka 3"/>
          <p:cNvGraphicFramePr>
            <a:graphicFrameLocks noGrp="1"/>
          </p:cNvGraphicFramePr>
          <p:nvPr>
            <p:extLst>
              <p:ext uri="{D42A27DB-BD31-4B8C-83A1-F6EECF244321}">
                <p14:modId xmlns:p14="http://schemas.microsoft.com/office/powerpoint/2010/main" val="2911223503"/>
              </p:ext>
            </p:extLst>
          </p:nvPr>
        </p:nvGraphicFramePr>
        <p:xfrm>
          <a:off x="1347536" y="3056895"/>
          <a:ext cx="15817515" cy="6003925"/>
        </p:xfrm>
        <a:graphic>
          <a:graphicData uri="http://schemas.openxmlformats.org/drawingml/2006/table">
            <a:tbl>
              <a:tblPr>
                <a:tableStyleId>{5C22544A-7EE6-4342-B048-85BDC9FD1C3A}</a:tableStyleId>
              </a:tblPr>
              <a:tblGrid>
                <a:gridCol w="2257533">
                  <a:extLst>
                    <a:ext uri="{9D8B030D-6E8A-4147-A177-3AD203B41FA5}">
                      <a16:colId xmlns:a16="http://schemas.microsoft.com/office/drawing/2014/main" val="782645774"/>
                    </a:ext>
                  </a:extLst>
                </a:gridCol>
                <a:gridCol w="3385731">
                  <a:extLst>
                    <a:ext uri="{9D8B030D-6E8A-4147-A177-3AD203B41FA5}">
                      <a16:colId xmlns:a16="http://schemas.microsoft.com/office/drawing/2014/main" val="3934547597"/>
                    </a:ext>
                  </a:extLst>
                </a:gridCol>
                <a:gridCol w="3736018">
                  <a:extLst>
                    <a:ext uri="{9D8B030D-6E8A-4147-A177-3AD203B41FA5}">
                      <a16:colId xmlns:a16="http://schemas.microsoft.com/office/drawing/2014/main" val="1813443720"/>
                    </a:ext>
                  </a:extLst>
                </a:gridCol>
                <a:gridCol w="3053640">
                  <a:extLst>
                    <a:ext uri="{9D8B030D-6E8A-4147-A177-3AD203B41FA5}">
                      <a16:colId xmlns:a16="http://schemas.microsoft.com/office/drawing/2014/main" val="1697952251"/>
                    </a:ext>
                  </a:extLst>
                </a:gridCol>
                <a:gridCol w="3384593">
                  <a:extLst>
                    <a:ext uri="{9D8B030D-6E8A-4147-A177-3AD203B41FA5}">
                      <a16:colId xmlns:a16="http://schemas.microsoft.com/office/drawing/2014/main" val="1838212948"/>
                    </a:ext>
                  </a:extLst>
                </a:gridCol>
              </a:tblGrid>
              <a:tr h="1398270">
                <a:tc>
                  <a:txBody>
                    <a:bodyPr/>
                    <a:lstStyle/>
                    <a:p>
                      <a:pPr indent="-7620" fontAlgn="b">
                        <a:lnSpc>
                          <a:spcPct val="115000"/>
                        </a:lnSpc>
                        <a:spcAft>
                          <a:spcPts val="0"/>
                        </a:spcAft>
                      </a:pPr>
                      <a:r>
                        <a:rPr lang="cs-CZ" sz="3200" kern="1200">
                          <a:effectLst/>
                        </a:rPr>
                        <a:t>work capacity</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fontAlgn="b">
                        <a:lnSpc>
                          <a:spcPct val="115000"/>
                        </a:lnSpc>
                        <a:spcAft>
                          <a:spcPts val="0"/>
                        </a:spcAft>
                      </a:pPr>
                      <a:r>
                        <a:rPr lang="cs-CZ" sz="3200" kern="1200">
                          <a:effectLst/>
                        </a:rPr>
                        <a:t>total amount per month</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fontAlgn="b">
                        <a:lnSpc>
                          <a:spcPct val="115000"/>
                        </a:lnSpc>
                        <a:spcAft>
                          <a:spcPts val="0"/>
                        </a:spcAft>
                      </a:pPr>
                      <a:r>
                        <a:rPr lang="cs-CZ" sz="3200" kern="1200">
                          <a:effectLst/>
                        </a:rPr>
                        <a:t>personnel costs per month</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fontAlgn="b">
                        <a:lnSpc>
                          <a:spcPct val="115000"/>
                        </a:lnSpc>
                        <a:spcAft>
                          <a:spcPts val="0"/>
                        </a:spcAft>
                      </a:pPr>
                      <a:r>
                        <a:rPr lang="cs-CZ" sz="3200" kern="1200">
                          <a:effectLst/>
                        </a:rPr>
                        <a:t>additional costs per month</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fontAlgn="b">
                        <a:lnSpc>
                          <a:spcPct val="115000"/>
                        </a:lnSpc>
                        <a:spcAft>
                          <a:spcPts val="0"/>
                        </a:spcAft>
                      </a:pPr>
                      <a:r>
                        <a:rPr lang="cs-CZ" sz="3200" kern="1200">
                          <a:effectLst/>
                        </a:rPr>
                        <a:t>min. overhead 15% per month</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913858059"/>
                  </a:ext>
                </a:extLst>
              </a:tr>
              <a:tr h="920750">
                <a:tc>
                  <a:txBody>
                    <a:bodyPr/>
                    <a:lstStyle/>
                    <a:p>
                      <a:pPr algn="r" fontAlgn="b">
                        <a:lnSpc>
                          <a:spcPct val="115000"/>
                        </a:lnSpc>
                        <a:spcAft>
                          <a:spcPts val="0"/>
                        </a:spcAft>
                      </a:pPr>
                      <a:r>
                        <a:rPr lang="cs-CZ" sz="3200" kern="1200">
                          <a:effectLst/>
                        </a:rPr>
                        <a:t>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7,986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4,700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2,088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1,198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705950286"/>
                  </a:ext>
                </a:extLst>
              </a:tr>
              <a:tr h="968375">
                <a:tc>
                  <a:txBody>
                    <a:bodyPr/>
                    <a:lstStyle/>
                    <a:p>
                      <a:pPr algn="r" fontAlgn="b">
                        <a:lnSpc>
                          <a:spcPct val="115000"/>
                        </a:lnSpc>
                        <a:spcAft>
                          <a:spcPts val="0"/>
                        </a:spcAft>
                      </a:pPr>
                      <a:r>
                        <a:rPr lang="cs-CZ" sz="3200" kern="1200">
                          <a:effectLst/>
                        </a:rPr>
                        <a:t>0.2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15,972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9,400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4,176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2,396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352990058"/>
                  </a:ext>
                </a:extLst>
              </a:tr>
              <a:tr h="833755">
                <a:tc>
                  <a:txBody>
                    <a:bodyPr/>
                    <a:lstStyle/>
                    <a:p>
                      <a:pPr algn="r" fontAlgn="b">
                        <a:lnSpc>
                          <a:spcPct val="115000"/>
                        </a:lnSpc>
                        <a:spcAft>
                          <a:spcPts val="0"/>
                        </a:spcAft>
                      </a:pPr>
                      <a:r>
                        <a:rPr lang="cs-CZ" sz="3200" kern="1200">
                          <a:effectLst/>
                        </a:rPr>
                        <a:t>0.3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23,958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14,100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6,264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3,594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238014151"/>
                  </a:ext>
                </a:extLst>
              </a:tr>
              <a:tr h="847090">
                <a:tc>
                  <a:txBody>
                    <a:bodyPr/>
                    <a:lstStyle/>
                    <a:p>
                      <a:pPr algn="r" fontAlgn="b">
                        <a:lnSpc>
                          <a:spcPct val="115000"/>
                        </a:lnSpc>
                        <a:spcAft>
                          <a:spcPts val="0"/>
                        </a:spcAft>
                      </a:pPr>
                      <a:r>
                        <a:rPr lang="cs-CZ" sz="3200" kern="1200">
                          <a:effectLst/>
                        </a:rPr>
                        <a:t>0.4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31,944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18,800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8,352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4,792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93310762"/>
                  </a:ext>
                </a:extLst>
              </a:tr>
              <a:tr h="1035685">
                <a:tc>
                  <a:txBody>
                    <a:bodyPr/>
                    <a:lstStyle/>
                    <a:p>
                      <a:pPr algn="r" fontAlgn="b">
                        <a:lnSpc>
                          <a:spcPct val="115000"/>
                        </a:lnSpc>
                        <a:spcAft>
                          <a:spcPts val="0"/>
                        </a:spcAft>
                      </a:pPr>
                      <a:r>
                        <a:rPr lang="cs-CZ" sz="3200" kern="1200">
                          <a:effectLst/>
                        </a:rPr>
                        <a:t>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39,930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23,500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10,440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5,990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062975743"/>
                  </a:ext>
                </a:extLst>
              </a:tr>
            </a:tbl>
          </a:graphicData>
        </a:graphic>
      </p:graphicFrame>
    </p:spTree>
    <p:extLst>
      <p:ext uri="{BB962C8B-B14F-4D97-AF65-F5344CB8AC3E}">
        <p14:creationId xmlns:p14="http://schemas.microsoft.com/office/powerpoint/2010/main" val="3228058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fontAlgn="base">
              <a:spcAft>
                <a:spcPct val="0"/>
              </a:spcAft>
            </a:pPr>
            <a:r>
              <a:rPr lang="cs-CZ" sz="5400" b="1">
                <a:solidFill>
                  <a:schemeClr val="bg1"/>
                </a:solidFill>
              </a:rPr>
              <a:t>III. Budget</a:t>
            </a:r>
          </a:p>
        </p:txBody>
      </p:sp>
      <p:sp>
        <p:nvSpPr>
          <p:cNvPr id="3" name="Zástupný symbol pro obsah 2"/>
          <p:cNvSpPr>
            <a:spLocks noGrp="1"/>
          </p:cNvSpPr>
          <p:nvPr>
            <p:ph idx="1"/>
          </p:nvPr>
        </p:nvSpPr>
        <p:spPr>
          <a:xfrm>
            <a:off x="375493" y="1714500"/>
            <a:ext cx="18806587" cy="8547100"/>
          </a:xfrm>
        </p:spPr>
        <p:txBody>
          <a:bodyPr/>
          <a:lstStyle/>
          <a:p>
            <a:pPr marL="504000" lvl="4" indent="0">
              <a:buNone/>
            </a:pPr>
            <a:r>
              <a:rPr lang="cs-CZ" sz="4000"/>
              <a:t>Amount of funds for implementation of the grant (24 months) depending on the work capacity of one researcher</a:t>
            </a:r>
            <a:endParaRPr lang="cs-CZ" sz="4000" dirty="0"/>
          </a:p>
          <a:p>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058651252"/>
              </p:ext>
            </p:extLst>
          </p:nvPr>
        </p:nvGraphicFramePr>
        <p:xfrm>
          <a:off x="2775284" y="3305227"/>
          <a:ext cx="14822905" cy="5678352"/>
        </p:xfrm>
        <a:graphic>
          <a:graphicData uri="http://schemas.openxmlformats.org/drawingml/2006/table">
            <a:tbl>
              <a:tblPr>
                <a:tableStyleId>{5C22544A-7EE6-4342-B048-85BDC9FD1C3A}</a:tableStyleId>
              </a:tblPr>
              <a:tblGrid>
                <a:gridCol w="1702859">
                  <a:extLst>
                    <a:ext uri="{9D8B030D-6E8A-4147-A177-3AD203B41FA5}">
                      <a16:colId xmlns:a16="http://schemas.microsoft.com/office/drawing/2014/main" val="3842740192"/>
                    </a:ext>
                  </a:extLst>
                </a:gridCol>
                <a:gridCol w="3507875">
                  <a:extLst>
                    <a:ext uri="{9D8B030D-6E8A-4147-A177-3AD203B41FA5}">
                      <a16:colId xmlns:a16="http://schemas.microsoft.com/office/drawing/2014/main" val="866459399"/>
                    </a:ext>
                  </a:extLst>
                </a:gridCol>
                <a:gridCol w="3066808">
                  <a:extLst>
                    <a:ext uri="{9D8B030D-6E8A-4147-A177-3AD203B41FA5}">
                      <a16:colId xmlns:a16="http://schemas.microsoft.com/office/drawing/2014/main" val="779104001"/>
                    </a:ext>
                  </a:extLst>
                </a:gridCol>
                <a:gridCol w="2825439">
                  <a:extLst>
                    <a:ext uri="{9D8B030D-6E8A-4147-A177-3AD203B41FA5}">
                      <a16:colId xmlns:a16="http://schemas.microsoft.com/office/drawing/2014/main" val="2441448453"/>
                    </a:ext>
                  </a:extLst>
                </a:gridCol>
                <a:gridCol w="3719924">
                  <a:extLst>
                    <a:ext uri="{9D8B030D-6E8A-4147-A177-3AD203B41FA5}">
                      <a16:colId xmlns:a16="http://schemas.microsoft.com/office/drawing/2014/main" val="3192919176"/>
                    </a:ext>
                  </a:extLst>
                </a:gridCol>
              </a:tblGrid>
              <a:tr h="1398270">
                <a:tc>
                  <a:txBody>
                    <a:bodyPr/>
                    <a:lstStyle/>
                    <a:p>
                      <a:pPr fontAlgn="b">
                        <a:lnSpc>
                          <a:spcPct val="115000"/>
                        </a:lnSpc>
                        <a:spcAft>
                          <a:spcPts val="0"/>
                        </a:spcAft>
                      </a:pPr>
                      <a:r>
                        <a:rPr lang="cs-CZ" sz="3200" kern="1200">
                          <a:effectLst/>
                        </a:rPr>
                        <a:t>Work capacity</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fontAlgn="b">
                        <a:lnSpc>
                          <a:spcPct val="115000"/>
                        </a:lnSpc>
                        <a:spcAft>
                          <a:spcPts val="0"/>
                        </a:spcAft>
                      </a:pPr>
                      <a:r>
                        <a:rPr lang="cs-CZ" sz="3200" kern="1200">
                          <a:effectLst/>
                        </a:rPr>
                        <a:t>total amount for 24 months</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fontAlgn="b">
                        <a:lnSpc>
                          <a:spcPct val="115000"/>
                        </a:lnSpc>
                        <a:spcAft>
                          <a:spcPts val="0"/>
                        </a:spcAft>
                      </a:pPr>
                      <a:r>
                        <a:rPr lang="cs-CZ" sz="3200" kern="1200">
                          <a:effectLst/>
                        </a:rPr>
                        <a:t>pers. costs 24 months</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fontAlgn="b">
                        <a:lnSpc>
                          <a:spcPct val="115000"/>
                        </a:lnSpc>
                        <a:spcAft>
                          <a:spcPts val="0"/>
                        </a:spcAft>
                      </a:pPr>
                      <a:r>
                        <a:rPr lang="cs-CZ" sz="3200" kern="1200">
                          <a:effectLst/>
                        </a:rPr>
                        <a:t>additional costs 24 months</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fontAlgn="b">
                        <a:lnSpc>
                          <a:spcPct val="115000"/>
                        </a:lnSpc>
                        <a:spcAft>
                          <a:spcPts val="0"/>
                        </a:spcAft>
                      </a:pPr>
                      <a:r>
                        <a:rPr lang="cs-CZ" sz="3200" kern="1200">
                          <a:effectLst/>
                        </a:rPr>
                        <a:t>min. overhead 24 months</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551525977"/>
                  </a:ext>
                </a:extLst>
              </a:tr>
              <a:tr h="920750">
                <a:tc>
                  <a:txBody>
                    <a:bodyPr/>
                    <a:lstStyle/>
                    <a:p>
                      <a:pPr algn="r" fontAlgn="b">
                        <a:lnSpc>
                          <a:spcPct val="115000"/>
                        </a:lnSpc>
                        <a:spcAft>
                          <a:spcPts val="0"/>
                        </a:spcAft>
                      </a:pPr>
                      <a:r>
                        <a:rPr lang="cs-CZ" sz="3200" kern="1200">
                          <a:effectLst/>
                        </a:rPr>
                        <a:t>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191,664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112,800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50,112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28,752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4066661589"/>
                  </a:ext>
                </a:extLst>
              </a:tr>
              <a:tr h="968375">
                <a:tc>
                  <a:txBody>
                    <a:bodyPr/>
                    <a:lstStyle/>
                    <a:p>
                      <a:pPr algn="r" fontAlgn="b">
                        <a:lnSpc>
                          <a:spcPct val="115000"/>
                        </a:lnSpc>
                        <a:spcAft>
                          <a:spcPts val="0"/>
                        </a:spcAft>
                      </a:pPr>
                      <a:r>
                        <a:rPr lang="cs-CZ" sz="3200" kern="1200">
                          <a:effectLst/>
                        </a:rPr>
                        <a:t>0.2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383,328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225,600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100,224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57,504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664299667"/>
                  </a:ext>
                </a:extLst>
              </a:tr>
              <a:tr h="833755">
                <a:tc>
                  <a:txBody>
                    <a:bodyPr/>
                    <a:lstStyle/>
                    <a:p>
                      <a:pPr algn="r" fontAlgn="b">
                        <a:lnSpc>
                          <a:spcPct val="115000"/>
                        </a:lnSpc>
                        <a:spcAft>
                          <a:spcPts val="0"/>
                        </a:spcAft>
                      </a:pPr>
                      <a:r>
                        <a:rPr lang="cs-CZ" sz="3200" kern="1200">
                          <a:effectLst/>
                        </a:rPr>
                        <a:t>0.3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574,992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338,400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150,336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86,256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338890624"/>
                  </a:ext>
                </a:extLst>
              </a:tr>
              <a:tr h="847090">
                <a:tc>
                  <a:txBody>
                    <a:bodyPr/>
                    <a:lstStyle/>
                    <a:p>
                      <a:pPr algn="r" fontAlgn="b">
                        <a:lnSpc>
                          <a:spcPct val="115000"/>
                        </a:lnSpc>
                        <a:spcAft>
                          <a:spcPts val="0"/>
                        </a:spcAft>
                      </a:pPr>
                      <a:r>
                        <a:rPr lang="cs-CZ" sz="3200" kern="1200">
                          <a:effectLst/>
                        </a:rPr>
                        <a:t>0.4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766,656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451,200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200,448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115,008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548830409"/>
                  </a:ext>
                </a:extLst>
              </a:tr>
              <a:tr h="710112">
                <a:tc>
                  <a:txBody>
                    <a:bodyPr/>
                    <a:lstStyle/>
                    <a:p>
                      <a:pPr algn="r" fontAlgn="b">
                        <a:lnSpc>
                          <a:spcPct val="115000"/>
                        </a:lnSpc>
                        <a:spcAft>
                          <a:spcPts val="0"/>
                        </a:spcAft>
                      </a:pPr>
                      <a:r>
                        <a:rPr lang="cs-CZ" sz="3200" kern="1200">
                          <a:effectLst/>
                        </a:rPr>
                        <a:t>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958,320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algn="r" defTabSz="1507846" rtl="0" eaLnBrk="1" fontAlgn="b" latinLnBrk="0" hangingPunct="1">
                        <a:lnSpc>
                          <a:spcPct val="115000"/>
                        </a:lnSpc>
                        <a:spcAft>
                          <a:spcPts val="0"/>
                        </a:spcAft>
                      </a:pPr>
                      <a:r>
                        <a:rPr lang="cs-CZ" sz="3200" kern="1200">
                          <a:solidFill>
                            <a:schemeClr val="dk1"/>
                          </a:solidFill>
                          <a:effectLst/>
                          <a:latin typeface="+mn-lt"/>
                          <a:ea typeface="+mn-ea"/>
                          <a:cs typeface="+mn-cs"/>
                        </a:rPr>
                        <a:t>564,000</a:t>
                      </a:r>
                    </a:p>
                  </a:txBody>
                  <a:tcPr marL="9525" marR="9525" marT="9525" marB="0" anchor="b"/>
                </a:tc>
                <a:tc>
                  <a:txBody>
                    <a:bodyPr/>
                    <a:lstStyle/>
                    <a:p>
                      <a:pPr algn="r" fontAlgn="b">
                        <a:lnSpc>
                          <a:spcPct val="115000"/>
                        </a:lnSpc>
                        <a:spcAft>
                          <a:spcPts val="0"/>
                        </a:spcAft>
                      </a:pPr>
                      <a:r>
                        <a:rPr lang="cs-CZ" sz="3200" kern="1200">
                          <a:effectLst/>
                        </a:rPr>
                        <a:t>250,560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15000"/>
                        </a:lnSpc>
                        <a:spcAft>
                          <a:spcPts val="0"/>
                        </a:spcAft>
                      </a:pPr>
                      <a:r>
                        <a:rPr lang="cs-CZ" sz="3200" kern="1200">
                          <a:effectLst/>
                        </a:rPr>
                        <a:t>143,760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703571593"/>
                  </a:ext>
                </a:extLst>
              </a:tr>
            </a:tbl>
          </a:graphicData>
        </a:graphic>
      </p:graphicFrame>
    </p:spTree>
    <p:extLst>
      <p:ext uri="{BB962C8B-B14F-4D97-AF65-F5344CB8AC3E}">
        <p14:creationId xmlns:p14="http://schemas.microsoft.com/office/powerpoint/2010/main" val="316387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75493" y="1950970"/>
            <a:ext cx="19284107" cy="7175679"/>
          </a:xfrm>
        </p:spPr>
        <p:txBody>
          <a:bodyPr/>
          <a:lstStyle/>
          <a:p>
            <a:pPr marL="0" indent="0" algn="ctr">
              <a:buNone/>
            </a:pPr>
            <a:endParaRPr lang="cs-CZ" sz="4800" b="1" dirty="0"/>
          </a:p>
          <a:p>
            <a:pPr marL="0" indent="0" algn="ctr">
              <a:buNone/>
            </a:pPr>
            <a:r>
              <a:rPr lang="cs-CZ" sz="4800" dirty="0" err="1"/>
              <a:t>Educational</a:t>
            </a:r>
            <a:r>
              <a:rPr lang="cs-CZ" sz="4800" dirty="0"/>
              <a:t> </a:t>
            </a:r>
            <a:r>
              <a:rPr lang="cs-CZ" sz="4800" dirty="0" err="1"/>
              <a:t>programme</a:t>
            </a:r>
            <a:r>
              <a:rPr lang="cs-CZ" sz="4800" dirty="0"/>
              <a:t> </a:t>
            </a:r>
            <a:r>
              <a:rPr lang="cs-CZ" sz="4800" dirty="0" err="1"/>
              <a:t>for</a:t>
            </a:r>
            <a:r>
              <a:rPr lang="cs-CZ" sz="4800" dirty="0"/>
              <a:t> grant </a:t>
            </a:r>
            <a:r>
              <a:rPr lang="cs-CZ" sz="4800" dirty="0" err="1"/>
              <a:t>applicants</a:t>
            </a:r>
            <a:r>
              <a:rPr lang="cs-CZ" sz="4800" dirty="0"/>
              <a:t> - part 1</a:t>
            </a:r>
          </a:p>
          <a:p>
            <a:pPr marL="0" indent="0" algn="ctr">
              <a:buNone/>
            </a:pPr>
            <a:r>
              <a:rPr lang="cs-CZ" sz="4800" dirty="0"/>
              <a:t>START </a:t>
            </a:r>
            <a:r>
              <a:rPr lang="cs-CZ" sz="4800" dirty="0" err="1"/>
              <a:t>internal</a:t>
            </a:r>
            <a:r>
              <a:rPr lang="cs-CZ" sz="4800" dirty="0"/>
              <a:t> grant </a:t>
            </a:r>
            <a:r>
              <a:rPr lang="cs-CZ" sz="4800" dirty="0" err="1" smtClean="0"/>
              <a:t>programme</a:t>
            </a:r>
            <a:endParaRPr lang="cs-CZ" sz="4800" dirty="0"/>
          </a:p>
        </p:txBody>
      </p:sp>
      <p:pic>
        <p:nvPicPr>
          <p:cNvPr id="2" name="Obrázek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47402" y="7906870"/>
            <a:ext cx="9030906" cy="2007104"/>
          </a:xfrm>
          <a:prstGeom prst="rect">
            <a:avLst/>
          </a:prstGeom>
        </p:spPr>
      </p:pic>
    </p:spTree>
    <p:extLst>
      <p:ext uri="{BB962C8B-B14F-4D97-AF65-F5344CB8AC3E}">
        <p14:creationId xmlns:p14="http://schemas.microsoft.com/office/powerpoint/2010/main" val="203628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fontAlgn="base">
              <a:spcAft>
                <a:spcPct val="0"/>
              </a:spcAft>
            </a:pPr>
            <a:r>
              <a:rPr lang="cs-CZ" sz="5400" b="1">
                <a:solidFill>
                  <a:schemeClr val="bg1"/>
                </a:solidFill>
              </a:rPr>
              <a:t>III. Budget</a:t>
            </a:r>
          </a:p>
        </p:txBody>
      </p:sp>
      <p:sp>
        <p:nvSpPr>
          <p:cNvPr id="3" name="Zástupný symbol pro obsah 2"/>
          <p:cNvSpPr>
            <a:spLocks noGrp="1"/>
          </p:cNvSpPr>
          <p:nvPr>
            <p:ph idx="1"/>
          </p:nvPr>
        </p:nvSpPr>
        <p:spPr>
          <a:xfrm>
            <a:off x="375493" y="1588168"/>
            <a:ext cx="18806587" cy="8673432"/>
          </a:xfrm>
        </p:spPr>
        <p:txBody>
          <a:bodyPr/>
          <a:lstStyle/>
          <a:p>
            <a:pPr marL="504000" lvl="4" indent="0">
              <a:buNone/>
            </a:pPr>
            <a:r>
              <a:rPr lang="cs-CZ" sz="3600" dirty="0"/>
              <a:t>Specimen calculations of total funds for a grant project</a:t>
            </a:r>
          </a:p>
          <a:p>
            <a:pPr marL="504000" lvl="4" indent="0">
              <a:buNone/>
            </a:pPr>
            <a:r>
              <a:rPr lang="cs-CZ" sz="3600" dirty="0"/>
              <a:t>a) Research team - head researcher 0.5 work capacity/month, one additional researcher 0.2 work capacity/month = total 0.7 work capacity per research team/month</a:t>
            </a:r>
          </a:p>
          <a:p>
            <a:pPr marL="504000" lvl="4" indent="0">
              <a:buNone/>
            </a:pPr>
            <a:r>
              <a:rPr lang="cs-CZ" sz="3600" dirty="0"/>
              <a:t>Calculation 	0.7 work capacity represents 7 units</a:t>
            </a:r>
          </a:p>
          <a:p>
            <a:pPr marL="504000" lvl="4" indent="0">
              <a:buNone/>
            </a:pPr>
            <a:r>
              <a:rPr lang="cs-CZ" sz="3600" dirty="0"/>
              <a:t>7 x 7,986 = 55,902 CZK is the total amount of funds per month of grant implementation</a:t>
            </a:r>
          </a:p>
          <a:p>
            <a:pPr marL="504000" lvl="4" indent="0">
              <a:buNone/>
            </a:pPr>
            <a:r>
              <a:rPr lang="cs-CZ" sz="3600" dirty="0"/>
              <a:t>55,902 x 24 = 1,341,648 CZK for 24 months of grant implementation</a:t>
            </a:r>
          </a:p>
          <a:p>
            <a:pPr marL="504000" lvl="4" indent="0">
              <a:buNone/>
            </a:pPr>
            <a:endParaRPr lang="cs-CZ" sz="3600" dirty="0"/>
          </a:p>
          <a:p>
            <a:pPr marL="504000" lvl="4" indent="0">
              <a:buNone/>
            </a:pPr>
            <a:endParaRPr lang="cs-CZ" sz="3600" dirty="0"/>
          </a:p>
          <a:p>
            <a:pPr marL="504000" lvl="4" indent="0">
              <a:buNone/>
            </a:pPr>
            <a:r>
              <a:rPr lang="cs-CZ" sz="3600" dirty="0"/>
              <a:t>b) Research team - main researcher 0.5 work capacity/month, 4 further researchers with a total work capacity/month of 0.9 hours (0.25 + 0.25 + 0.2 + 0.2) = total 1.4 work capacity per research team/month</a:t>
            </a:r>
          </a:p>
          <a:p>
            <a:pPr marL="504000" lvl="4" indent="0">
              <a:buNone/>
            </a:pPr>
            <a:r>
              <a:rPr lang="cs-CZ" sz="3600" dirty="0"/>
              <a:t>Calculation 1.4 work capacity represents 14 units</a:t>
            </a:r>
          </a:p>
          <a:p>
            <a:pPr marL="504000" lvl="4" indent="0">
              <a:buNone/>
            </a:pPr>
            <a:r>
              <a:rPr lang="cs-CZ" sz="3600" dirty="0"/>
              <a:t>14 x 7,986 = 111,804 CZK is the total amount of funds per month of grant implementation</a:t>
            </a:r>
          </a:p>
          <a:p>
            <a:pPr marL="504000" lvl="4" indent="0">
              <a:buNone/>
            </a:pPr>
            <a:r>
              <a:rPr lang="cs-CZ" sz="3600" dirty="0"/>
              <a:t>111,804 x 24 = 2,683,296 CZK for 24 months of grant implementation</a:t>
            </a:r>
          </a:p>
          <a:p>
            <a:endParaRPr lang="cs-CZ" sz="3600" dirty="0"/>
          </a:p>
        </p:txBody>
      </p:sp>
    </p:spTree>
    <p:extLst>
      <p:ext uri="{BB962C8B-B14F-4D97-AF65-F5344CB8AC3E}">
        <p14:creationId xmlns:p14="http://schemas.microsoft.com/office/powerpoint/2010/main" val="3343584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fontAlgn="base">
              <a:spcAft>
                <a:spcPct val="0"/>
              </a:spcAft>
            </a:pPr>
            <a:r>
              <a:rPr lang="cs-CZ" sz="5400" b="1">
                <a:solidFill>
                  <a:schemeClr val="bg1"/>
                </a:solidFill>
              </a:rPr>
              <a:t>III. Budget</a:t>
            </a:r>
            <a:endParaRPr lang="cs-CZ" sz="5400" b="1" dirty="0">
              <a:solidFill>
                <a:schemeClr val="bg1"/>
              </a:solidFill>
            </a:endParaRPr>
          </a:p>
        </p:txBody>
      </p:sp>
      <p:sp>
        <p:nvSpPr>
          <p:cNvPr id="3" name="Zástupný symbol pro obsah 2"/>
          <p:cNvSpPr>
            <a:spLocks noGrp="1"/>
          </p:cNvSpPr>
          <p:nvPr>
            <p:ph idx="1"/>
          </p:nvPr>
        </p:nvSpPr>
        <p:spPr>
          <a:xfrm>
            <a:off x="375493" y="1828800"/>
            <a:ext cx="18806587" cy="8432800"/>
          </a:xfrm>
        </p:spPr>
        <p:txBody>
          <a:bodyPr/>
          <a:lstStyle/>
          <a:p>
            <a:pPr marL="504000" lvl="4" indent="0">
              <a:buNone/>
            </a:pPr>
            <a:r>
              <a:rPr lang="cs-CZ" sz="3800"/>
              <a:t>The sum of the work capacity of the entire research team must always be expressed in whole units.</a:t>
            </a:r>
          </a:p>
          <a:p>
            <a:pPr marL="504000" lvl="4" indent="0">
              <a:buNone/>
            </a:pPr>
            <a:endParaRPr lang="cs-CZ" sz="3800" dirty="0"/>
          </a:p>
          <a:p>
            <a:pPr marL="504000" lvl="4" indent="0">
              <a:buNone/>
            </a:pPr>
            <a:r>
              <a:rPr lang="cs-CZ" sz="3800"/>
              <a:t>Correct: 0.5 + 0.25 + 0.25 + 0.2 + 0.2 = 1.4, i.e. 14 units</a:t>
            </a:r>
          </a:p>
          <a:p>
            <a:pPr marL="504000" lvl="4" indent="0">
              <a:buNone/>
            </a:pPr>
            <a:endParaRPr lang="cs-CZ" sz="3800" dirty="0"/>
          </a:p>
          <a:p>
            <a:pPr marL="504000" lvl="4" indent="0">
              <a:buNone/>
            </a:pPr>
            <a:r>
              <a:rPr lang="cs-CZ" sz="3800"/>
              <a:t>Incorrect: 0.5 + 0.25 + 0.2 + 0.15 + 0.15 = 1.25, i.e. 12.</a:t>
            </a:r>
            <a:r>
              <a:rPr lang="cs-CZ" sz="3800" b="1">
                <a:solidFill>
                  <a:srgbClr val="FF0000"/>
                </a:solidFill>
              </a:rPr>
              <a:t>5</a:t>
            </a:r>
            <a:r>
              <a:rPr lang="cs-CZ" sz="3800"/>
              <a:t> units (the sum is not expressed in whole units)</a:t>
            </a:r>
          </a:p>
          <a:p>
            <a:pPr marL="504000" lvl="4" indent="0">
              <a:buNone/>
            </a:pPr>
            <a:endParaRPr lang="cs-CZ" sz="3800" dirty="0"/>
          </a:p>
          <a:p>
            <a:pPr marL="504000" lvl="4" indent="0">
              <a:buNone/>
            </a:pPr>
            <a:endParaRPr lang="cs-CZ" sz="3800" dirty="0"/>
          </a:p>
          <a:p>
            <a:pPr marL="504000" lvl="4" indent="0">
              <a:buNone/>
            </a:pPr>
            <a:r>
              <a:rPr lang="cs-CZ" sz="3800"/>
              <a:t>In the case of employment, the amount of 4,700 per unit also includes all contributions, including employer contributions (the researcher's gross salary is therefore 3,450 CZK per unit/month).</a:t>
            </a:r>
            <a:endParaRPr lang="cs-CZ" sz="3800" dirty="0"/>
          </a:p>
          <a:p>
            <a:endParaRPr lang="cs-CZ" dirty="0"/>
          </a:p>
        </p:txBody>
      </p:sp>
    </p:spTree>
    <p:extLst>
      <p:ext uri="{BB962C8B-B14F-4D97-AF65-F5344CB8AC3E}">
        <p14:creationId xmlns:p14="http://schemas.microsoft.com/office/powerpoint/2010/main" val="3456098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a:r>
              <a:rPr lang="cs-CZ" sz="5400" b="1">
                <a:solidFill>
                  <a:schemeClr val="bg1"/>
                </a:solidFill>
                <a:latin typeface="Gill Sans"/>
              </a:rPr>
              <a:t>IV. Evaluation of project proposals</a:t>
            </a:r>
            <a:endParaRPr lang="cs-CZ" sz="5400" b="1" dirty="0">
              <a:solidFill>
                <a:schemeClr val="bg1"/>
              </a:solidFill>
              <a:latin typeface="Gill Sans"/>
            </a:endParaRPr>
          </a:p>
        </p:txBody>
      </p:sp>
      <p:sp>
        <p:nvSpPr>
          <p:cNvPr id="3" name="Zástupný symbol pro obsah 2"/>
          <p:cNvSpPr>
            <a:spLocks noGrp="1"/>
          </p:cNvSpPr>
          <p:nvPr>
            <p:ph idx="1"/>
          </p:nvPr>
        </p:nvSpPr>
        <p:spPr>
          <a:xfrm>
            <a:off x="375493" y="1539240"/>
            <a:ext cx="18806587" cy="8492266"/>
          </a:xfrm>
        </p:spPr>
        <p:txBody>
          <a:bodyPr/>
          <a:lstStyle/>
          <a:p>
            <a:pPr marL="0" lvl="1" indent="0">
              <a:buNone/>
            </a:pPr>
            <a:endParaRPr lang="cs-CZ" b="1" dirty="0"/>
          </a:p>
          <a:p>
            <a:pPr marL="0" lvl="1" indent="0">
              <a:buNone/>
            </a:pPr>
            <a:r>
              <a:rPr lang="cs-CZ" b="1"/>
              <a:t>Evaluation - 3rd round</a:t>
            </a:r>
          </a:p>
          <a:p>
            <a:pPr marL="0" lvl="1" indent="0">
              <a:buNone/>
            </a:pPr>
            <a:endParaRPr lang="cs-CZ" b="1" dirty="0"/>
          </a:p>
          <a:p>
            <a:pPr marL="0" lvl="1" indent="0">
              <a:buNone/>
            </a:pPr>
            <a:r>
              <a:rPr lang="cs-CZ" b="1"/>
              <a:t>The methodology for evaluators and rapporteurs will be published, and at the same time the information will be incorporated into the methodology for grant applicants/researchers.</a:t>
            </a:r>
          </a:p>
          <a:p>
            <a:pPr marL="0" lvl="1" indent="0">
              <a:buNone/>
            </a:pPr>
            <a:endParaRPr lang="cs-CZ" b="1" dirty="0"/>
          </a:p>
          <a:p>
            <a:pPr marL="742950" lvl="1" indent="-742950">
              <a:buAutoNum type="arabicPeriod"/>
            </a:pPr>
            <a:r>
              <a:rPr lang="cs-CZ" b="1"/>
              <a:t>round - formal evaluation</a:t>
            </a:r>
          </a:p>
          <a:p>
            <a:pPr marL="0" lvl="1" indent="0">
              <a:buNone/>
            </a:pPr>
            <a:r>
              <a:rPr lang="cs-CZ"/>
              <a:t>In the event that the project topic is identical to the topic of the dissertation of any of its researchers - the application shall be rejected</a:t>
            </a:r>
          </a:p>
          <a:p>
            <a:pPr marL="0" lvl="1" indent="0">
              <a:buNone/>
            </a:pPr>
            <a:r>
              <a:rPr lang="cs-CZ"/>
              <a:t>In the event of the participation of a researcher in several applications - the applications shall be rejected</a:t>
            </a:r>
          </a:p>
          <a:p>
            <a:pPr marL="0" lvl="1" indent="0">
              <a:buNone/>
            </a:pPr>
            <a:endParaRPr lang="cs-CZ" dirty="0"/>
          </a:p>
          <a:p>
            <a:pPr marL="0" lvl="1" indent="0">
              <a:buNone/>
            </a:pPr>
            <a:r>
              <a:rPr lang="cs-CZ"/>
              <a:t>Other formal errors - the application will be returned for modification (14 days)</a:t>
            </a:r>
          </a:p>
          <a:p>
            <a:pPr marL="0" lvl="1" indent="0">
              <a:buNone/>
            </a:pPr>
            <a:endParaRPr lang="cs-CZ" dirty="0"/>
          </a:p>
          <a:p>
            <a:pPr marL="0" lvl="1" indent="0">
              <a:buNone/>
            </a:pPr>
            <a:endParaRPr lang="cs-CZ" dirty="0"/>
          </a:p>
        </p:txBody>
      </p:sp>
    </p:spTree>
    <p:extLst>
      <p:ext uri="{BB962C8B-B14F-4D97-AF65-F5344CB8AC3E}">
        <p14:creationId xmlns:p14="http://schemas.microsoft.com/office/powerpoint/2010/main" val="3498359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a:r>
              <a:rPr lang="cs-CZ" sz="5400" b="1">
                <a:solidFill>
                  <a:schemeClr val="bg1"/>
                </a:solidFill>
                <a:latin typeface="Gill Sans"/>
              </a:rPr>
              <a:t>IV. Evaluation of project proposals</a:t>
            </a:r>
            <a:endParaRPr lang="cs-CZ" sz="5400" b="1" dirty="0">
              <a:solidFill>
                <a:schemeClr val="bg1"/>
              </a:solidFill>
              <a:latin typeface="Gill Sans"/>
            </a:endParaRPr>
          </a:p>
        </p:txBody>
      </p:sp>
      <p:sp>
        <p:nvSpPr>
          <p:cNvPr id="3" name="Zástupný symbol pro obsah 2"/>
          <p:cNvSpPr>
            <a:spLocks noGrp="1"/>
          </p:cNvSpPr>
          <p:nvPr>
            <p:ph idx="1"/>
          </p:nvPr>
        </p:nvSpPr>
        <p:spPr>
          <a:xfrm>
            <a:off x="375493" y="1539240"/>
            <a:ext cx="18806587" cy="8492266"/>
          </a:xfrm>
        </p:spPr>
        <p:txBody>
          <a:bodyPr/>
          <a:lstStyle/>
          <a:p>
            <a:pPr marL="0" indent="0">
              <a:spcBef>
                <a:spcPts val="0"/>
              </a:spcBef>
              <a:buNone/>
            </a:pPr>
            <a:r>
              <a:rPr lang="cs-CZ" sz="3600" b="1" dirty="0"/>
              <a:t>2nd round - evaluation by evaluators</a:t>
            </a:r>
          </a:p>
          <a:p>
            <a:pPr marL="0" indent="0">
              <a:spcBef>
                <a:spcPts val="0"/>
              </a:spcBef>
              <a:buNone/>
            </a:pPr>
            <a:endParaRPr lang="cs-CZ" sz="3600" b="1" dirty="0"/>
          </a:p>
          <a:p>
            <a:pPr>
              <a:spcBef>
                <a:spcPts val="0"/>
              </a:spcBef>
            </a:pPr>
            <a:r>
              <a:rPr lang="cs-CZ" sz="3600" dirty="0"/>
              <a:t>Evaluators shall be selected from the Database of External Evaluators with regard to the thematic focus of the submitted project proposal. In the event of a shortage of evaluators, they can be supplemented by internal evaluators - but the principle is that one project shall be evaluated by a min. one external evaluator. </a:t>
            </a:r>
          </a:p>
          <a:p>
            <a:pPr>
              <a:spcBef>
                <a:spcPts val="0"/>
              </a:spcBef>
            </a:pPr>
            <a:r>
              <a:rPr lang="cs-CZ" sz="3600" dirty="0"/>
              <a:t>Project annotations will be sent to the evaluator - they will confirm which projects they are accepting for evaluation</a:t>
            </a:r>
          </a:p>
          <a:p>
            <a:pPr>
              <a:spcBef>
                <a:spcPts val="0"/>
              </a:spcBef>
            </a:pPr>
            <a:r>
              <a:rPr lang="cs-CZ" sz="3600" dirty="0"/>
              <a:t>Each evaluator assigns 0 - 100 points to the project proposal and the project proposal is evaluated with marks A - D according to the number of points awarded (A: 81 - 100 points, B: 61 - 80 points, C: 41 - 60 points, D: 0 - 40 points)</a:t>
            </a:r>
          </a:p>
          <a:p>
            <a:pPr>
              <a:spcBef>
                <a:spcPts val="0"/>
              </a:spcBef>
            </a:pPr>
            <a:r>
              <a:rPr lang="cs-CZ" sz="3600" dirty="0"/>
              <a:t>If the project proposal is rated D by both evaluators, it is excluded from further evaluation</a:t>
            </a:r>
          </a:p>
          <a:p>
            <a:pPr>
              <a:spcBef>
                <a:spcPts val="0"/>
              </a:spcBef>
            </a:pPr>
            <a:r>
              <a:rPr lang="cs-CZ" sz="3600" dirty="0"/>
              <a:t>Other projects </a:t>
            </a:r>
            <a:r>
              <a:rPr lang="cs-CZ" sz="3600" b="1" dirty="0"/>
              <a:t>- </a:t>
            </a:r>
            <a:r>
              <a:rPr lang="cs-CZ" sz="3600" dirty="0"/>
              <a:t>points from both evaluators are added up and proceed to the 3rd round of evaluation</a:t>
            </a:r>
            <a:r>
              <a:rPr sz="3600"/>
              <a:t> </a:t>
            </a:r>
            <a:endParaRPr lang="cs-CZ" sz="3600" b="1" dirty="0"/>
          </a:p>
        </p:txBody>
      </p:sp>
    </p:spTree>
    <p:extLst>
      <p:ext uri="{BB962C8B-B14F-4D97-AF65-F5344CB8AC3E}">
        <p14:creationId xmlns:p14="http://schemas.microsoft.com/office/powerpoint/2010/main" val="2190847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a:r>
              <a:rPr lang="cs-CZ" sz="5400" b="1">
                <a:solidFill>
                  <a:schemeClr val="bg1"/>
                </a:solidFill>
                <a:latin typeface="Gill Sans"/>
              </a:rPr>
              <a:t>IV. Evaluation of project proposals</a:t>
            </a:r>
            <a:endParaRPr lang="cs-CZ" sz="5400" b="1" dirty="0">
              <a:solidFill>
                <a:schemeClr val="bg1"/>
              </a:solidFill>
              <a:latin typeface="Gill Sans"/>
            </a:endParaRPr>
          </a:p>
        </p:txBody>
      </p:sp>
      <p:sp>
        <p:nvSpPr>
          <p:cNvPr id="3" name="Zástupný symbol pro obsah 2"/>
          <p:cNvSpPr>
            <a:spLocks noGrp="1"/>
          </p:cNvSpPr>
          <p:nvPr>
            <p:ph idx="1"/>
          </p:nvPr>
        </p:nvSpPr>
        <p:spPr>
          <a:xfrm>
            <a:off x="375493" y="1539240"/>
            <a:ext cx="18806587" cy="8492266"/>
          </a:xfrm>
        </p:spPr>
        <p:txBody>
          <a:bodyPr/>
          <a:lstStyle/>
          <a:p>
            <a:pPr marL="0" indent="0">
              <a:spcBef>
                <a:spcPts val="0"/>
              </a:spcBef>
              <a:buNone/>
            </a:pPr>
            <a:r>
              <a:rPr lang="cs-CZ" sz="3958" b="1"/>
              <a:t>     </a:t>
            </a:r>
          </a:p>
          <a:p>
            <a:pPr marL="0" indent="0">
              <a:spcBef>
                <a:spcPts val="0"/>
              </a:spcBef>
              <a:buNone/>
            </a:pPr>
            <a:r>
              <a:rPr lang="cs-CZ" sz="3958" b="1"/>
              <a:t>2nd round - evaluation by evaluators</a:t>
            </a:r>
          </a:p>
          <a:p>
            <a:pPr marL="0" indent="0">
              <a:spcBef>
                <a:spcPts val="0"/>
              </a:spcBef>
              <a:buNone/>
            </a:pPr>
            <a:endParaRPr lang="cs-CZ" sz="3958" b="1" dirty="0"/>
          </a:p>
          <a:p>
            <a:pPr marL="0" indent="0">
              <a:spcBef>
                <a:spcPts val="0"/>
              </a:spcBef>
              <a:buNone/>
            </a:pPr>
            <a:r>
              <a:rPr lang="cs-CZ" sz="3958" b="1"/>
              <a:t>Criteria</a:t>
            </a:r>
          </a:p>
          <a:p>
            <a:pPr lvl="0"/>
            <a:r>
              <a:rPr lang="cs-CZ"/>
              <a:t>overall quality of the project: 0 - 40 points </a:t>
            </a:r>
            <a:endParaRPr lang="cs-CZ" dirty="0"/>
          </a:p>
          <a:p>
            <a:pPr lvl="0"/>
            <a:r>
              <a:rPr lang="cs-CZ"/>
              <a:t>clearly defined research goal of the submitted project and/or scientific hypothesis: 0 - 30 points </a:t>
            </a:r>
          </a:p>
          <a:p>
            <a:pPr lvl="0"/>
            <a:r>
              <a:rPr lang="cs-CZ"/>
              <a:t>composition of the research team: 0 - 20 points </a:t>
            </a:r>
            <a:endParaRPr lang="cs-CZ" dirty="0"/>
          </a:p>
          <a:p>
            <a:pPr lvl="0"/>
            <a:r>
              <a:rPr lang="cs-CZ"/>
              <a:t>adequacy of the budget, including justification: 0 - 10 points (the subject of the evaluation is: non-investment equipment necessary for the project, internship costs, training costs).</a:t>
            </a:r>
          </a:p>
          <a:p>
            <a:pPr lvl="0"/>
            <a:endParaRPr lang="cs-CZ" dirty="0"/>
          </a:p>
          <a:p>
            <a:pPr marL="0" lvl="0" indent="0">
              <a:buNone/>
            </a:pPr>
            <a:r>
              <a:rPr lang="cs-CZ"/>
              <a:t>The individual criteria have an internal scale - to be published</a:t>
            </a:r>
            <a:endParaRPr lang="cs-CZ" dirty="0"/>
          </a:p>
          <a:p>
            <a:pPr marL="0" indent="0">
              <a:spcBef>
                <a:spcPts val="0"/>
              </a:spcBef>
              <a:buNone/>
            </a:pPr>
            <a:endParaRPr lang="cs-CZ" sz="3958" b="1" dirty="0"/>
          </a:p>
          <a:p>
            <a:pPr marL="0" indent="0">
              <a:spcBef>
                <a:spcPts val="0"/>
              </a:spcBef>
              <a:buNone/>
            </a:pPr>
            <a:endParaRPr lang="cs-CZ" sz="3958" b="1" dirty="0"/>
          </a:p>
        </p:txBody>
      </p:sp>
    </p:spTree>
    <p:extLst>
      <p:ext uri="{BB962C8B-B14F-4D97-AF65-F5344CB8AC3E}">
        <p14:creationId xmlns:p14="http://schemas.microsoft.com/office/powerpoint/2010/main" val="3627950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a:r>
              <a:rPr lang="cs-CZ" sz="5400" b="1">
                <a:solidFill>
                  <a:schemeClr val="bg1"/>
                </a:solidFill>
                <a:latin typeface="Gill Sans"/>
              </a:rPr>
              <a:t>IV. Evaluation of project proposals</a:t>
            </a:r>
            <a:endParaRPr lang="cs-CZ" sz="5400" b="1" dirty="0">
              <a:solidFill>
                <a:schemeClr val="bg1"/>
              </a:solidFill>
              <a:latin typeface="Gill Sans"/>
            </a:endParaRPr>
          </a:p>
        </p:txBody>
      </p:sp>
      <p:sp>
        <p:nvSpPr>
          <p:cNvPr id="3" name="Zástupný symbol pro obsah 2"/>
          <p:cNvSpPr>
            <a:spLocks noGrp="1"/>
          </p:cNvSpPr>
          <p:nvPr>
            <p:ph idx="1"/>
          </p:nvPr>
        </p:nvSpPr>
        <p:spPr>
          <a:xfrm>
            <a:off x="375493" y="1539240"/>
            <a:ext cx="19391683" cy="8492266"/>
          </a:xfrm>
        </p:spPr>
        <p:txBody>
          <a:bodyPr/>
          <a:lstStyle/>
          <a:p>
            <a:pPr marL="0" indent="0">
              <a:spcBef>
                <a:spcPts val="0"/>
              </a:spcBef>
              <a:buNone/>
            </a:pPr>
            <a:r>
              <a:rPr lang="cs-CZ" sz="3600" b="1" dirty="0"/>
              <a:t>     </a:t>
            </a:r>
          </a:p>
          <a:p>
            <a:pPr marL="0" indent="0">
              <a:spcBef>
                <a:spcPts val="0"/>
              </a:spcBef>
              <a:buNone/>
            </a:pPr>
            <a:r>
              <a:rPr lang="cs-CZ" sz="3600" b="1" dirty="0"/>
              <a:t>3rd round - Commission of Rapporteurs</a:t>
            </a:r>
          </a:p>
          <a:p>
            <a:pPr marL="0" indent="0">
              <a:spcBef>
                <a:spcPts val="0"/>
              </a:spcBef>
              <a:buNone/>
            </a:pPr>
            <a:endParaRPr lang="cs-CZ" sz="3600" b="1" dirty="0"/>
          </a:p>
          <a:p>
            <a:pPr>
              <a:spcBef>
                <a:spcPts val="0"/>
              </a:spcBef>
            </a:pPr>
            <a:r>
              <a:rPr lang="cs-CZ" sz="3200" dirty="0"/>
              <a:t>Members appointed by the Rector of CU</a:t>
            </a:r>
          </a:p>
          <a:p>
            <a:pPr>
              <a:spcBef>
                <a:spcPts val="0"/>
              </a:spcBef>
            </a:pPr>
            <a:r>
              <a:rPr lang="cs-CZ" sz="3200" dirty="0"/>
              <a:t>Subject panels by area - HUM, SOC, SCI and MED.</a:t>
            </a:r>
          </a:p>
          <a:p>
            <a:pPr>
              <a:spcBef>
                <a:spcPts val="0"/>
              </a:spcBef>
            </a:pPr>
            <a:r>
              <a:rPr lang="cs-CZ" sz="3200" dirty="0"/>
              <a:t>The proceedings of the commission are governed by the Statute and the Rules of Procedure (to be published)</a:t>
            </a:r>
          </a:p>
          <a:p>
            <a:pPr>
              <a:spcBef>
                <a:spcPts val="0"/>
              </a:spcBef>
            </a:pPr>
            <a:r>
              <a:rPr lang="cs-CZ" sz="3200" dirty="0"/>
              <a:t>Especially for projects where one of the evaluations from the 2nd round is "D" - assessment of the quality of processed assessments according to the given criteria (specified in the methodology for evaluators) - if the assessment is evaluated 1 or 2 points - new assessment</a:t>
            </a:r>
          </a:p>
          <a:p>
            <a:pPr>
              <a:spcBef>
                <a:spcPts val="0"/>
              </a:spcBef>
            </a:pPr>
            <a:r>
              <a:rPr lang="cs-CZ" sz="3200" dirty="0"/>
              <a:t>If neither assessment is satisfactory - commission requests new version - external evaluator and selected rapporteur</a:t>
            </a:r>
          </a:p>
          <a:p>
            <a:pPr>
              <a:spcBef>
                <a:spcPts val="0"/>
              </a:spcBef>
            </a:pPr>
            <a:r>
              <a:rPr lang="cs-CZ" sz="3200" dirty="0"/>
              <a:t>Commission criterion - feasibility and innovativeness of the approach - 0 - 60 points - the criterion has an internal scale - to be published </a:t>
            </a:r>
          </a:p>
          <a:p>
            <a:pPr>
              <a:spcBef>
                <a:spcPts val="0"/>
              </a:spcBef>
            </a:pPr>
            <a:r>
              <a:rPr lang="cs-CZ" sz="3200" dirty="0"/>
              <a:t>The Commission will approve the final list of all project proposals ranked according to the sum of the points awarded in the 2nd and 3rd round of evaluation with the marked limit for granting or not granting financial support (according to the available funds in the START programme)</a:t>
            </a:r>
          </a:p>
          <a:p>
            <a:pPr>
              <a:spcBef>
                <a:spcPts val="0"/>
              </a:spcBef>
            </a:pPr>
            <a:r>
              <a:rPr lang="cs-CZ" sz="3200" dirty="0"/>
              <a:t>Minutes of the commission meeting will be taken - published</a:t>
            </a:r>
          </a:p>
          <a:p>
            <a:pPr marL="0" indent="0">
              <a:spcBef>
                <a:spcPts val="0"/>
              </a:spcBef>
              <a:buNone/>
            </a:pPr>
            <a:endParaRPr lang="cs-CZ" sz="3600" b="1" dirty="0"/>
          </a:p>
          <a:p>
            <a:pPr marL="0" indent="0">
              <a:spcBef>
                <a:spcPts val="0"/>
              </a:spcBef>
              <a:buNone/>
            </a:pPr>
            <a:endParaRPr lang="cs-CZ" sz="3600" b="1" dirty="0"/>
          </a:p>
        </p:txBody>
      </p:sp>
    </p:spTree>
    <p:extLst>
      <p:ext uri="{BB962C8B-B14F-4D97-AF65-F5344CB8AC3E}">
        <p14:creationId xmlns:p14="http://schemas.microsoft.com/office/powerpoint/2010/main" val="3704642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a:r>
              <a:rPr lang="cs-CZ" sz="5400" b="1">
                <a:solidFill>
                  <a:schemeClr val="bg1"/>
                </a:solidFill>
                <a:latin typeface="Gill Sans"/>
              </a:rPr>
              <a:t>IV. Evaluation of project proposals</a:t>
            </a:r>
            <a:endParaRPr lang="cs-CZ" sz="5400" b="1" dirty="0">
              <a:solidFill>
                <a:schemeClr val="bg1"/>
              </a:solidFill>
              <a:latin typeface="Gill Sans"/>
            </a:endParaRPr>
          </a:p>
        </p:txBody>
      </p:sp>
      <p:sp>
        <p:nvSpPr>
          <p:cNvPr id="3" name="Zástupný symbol pro obsah 2"/>
          <p:cNvSpPr>
            <a:spLocks noGrp="1"/>
          </p:cNvSpPr>
          <p:nvPr>
            <p:ph idx="1"/>
          </p:nvPr>
        </p:nvSpPr>
        <p:spPr>
          <a:xfrm>
            <a:off x="375493" y="1539240"/>
            <a:ext cx="18806587" cy="8492266"/>
          </a:xfrm>
        </p:spPr>
        <p:txBody>
          <a:bodyPr/>
          <a:lstStyle/>
          <a:p>
            <a:pPr marL="0" indent="0">
              <a:spcBef>
                <a:spcPts val="0"/>
              </a:spcBef>
              <a:buNone/>
            </a:pPr>
            <a:r>
              <a:rPr lang="cs-CZ" sz="3958" b="1"/>
              <a:t>    </a:t>
            </a:r>
          </a:p>
          <a:p>
            <a:pPr marL="0" indent="0">
              <a:spcBef>
                <a:spcPts val="0"/>
              </a:spcBef>
              <a:buNone/>
            </a:pPr>
            <a:r>
              <a:rPr lang="cs-CZ" sz="3958" b="1"/>
              <a:t>Confidentiality, conflict of interest, bias</a:t>
            </a:r>
          </a:p>
          <a:p>
            <a:pPr marL="0" indent="0">
              <a:spcBef>
                <a:spcPts val="0"/>
              </a:spcBef>
              <a:buNone/>
            </a:pPr>
            <a:endParaRPr lang="cs-CZ" sz="3958" b="1" dirty="0"/>
          </a:p>
          <a:p>
            <a:pPr>
              <a:spcBef>
                <a:spcPts val="0"/>
              </a:spcBef>
            </a:pPr>
            <a:r>
              <a:rPr lang="cs-CZ" sz="3958"/>
              <a:t>All evaluators shall sign an affidavit after receiving the evaluation (before the evaluation starts)</a:t>
            </a:r>
          </a:p>
          <a:p>
            <a:pPr>
              <a:spcBef>
                <a:spcPts val="0"/>
              </a:spcBef>
            </a:pPr>
            <a:r>
              <a:rPr lang="cs-CZ" sz="3958"/>
              <a:t>After receipt of annotations - o</a:t>
            </a:r>
            <a:r>
              <a:rPr lang="cs-CZ"/>
              <a:t>bligation to report a conflict of interest/bias - evaluator is excluded from the entire evaluation process</a:t>
            </a:r>
            <a:r>
              <a:t> </a:t>
            </a:r>
          </a:p>
          <a:p>
            <a:pPr>
              <a:spcBef>
                <a:spcPts val="0"/>
              </a:spcBef>
            </a:pPr>
            <a:r>
              <a:rPr lang="cs-CZ"/>
              <a:t>After acceptance of the evaluation - </a:t>
            </a:r>
            <a:r>
              <a:rPr lang="cs-CZ" sz="3958"/>
              <a:t>o</a:t>
            </a:r>
            <a:r>
              <a:rPr lang="cs-CZ"/>
              <a:t>bligation to report a conflict of interest/bias - withdrawal from evaluation of the project</a:t>
            </a:r>
          </a:p>
          <a:p>
            <a:pPr>
              <a:spcBef>
                <a:spcPts val="0"/>
              </a:spcBef>
            </a:pPr>
            <a:r>
              <a:rPr lang="cs-CZ"/>
              <a:t>Rapporteurs - non-participation in the discussion of a specific project in the commission, or resignation from the commission</a:t>
            </a:r>
            <a:endParaRPr lang="cs-CZ" dirty="0"/>
          </a:p>
          <a:p>
            <a:pPr>
              <a:spcBef>
                <a:spcPts val="0"/>
              </a:spcBef>
            </a:pPr>
            <a:endParaRPr lang="cs-CZ" dirty="0"/>
          </a:p>
          <a:p>
            <a:pPr marL="0" indent="0">
              <a:spcBef>
                <a:spcPts val="0"/>
              </a:spcBef>
              <a:buNone/>
            </a:pPr>
            <a:endParaRPr lang="cs-CZ" sz="3958" b="1" dirty="0"/>
          </a:p>
          <a:p>
            <a:pPr marL="0" indent="0">
              <a:spcBef>
                <a:spcPts val="0"/>
              </a:spcBef>
              <a:buNone/>
            </a:pPr>
            <a:endParaRPr lang="cs-CZ" sz="3958" b="1" dirty="0"/>
          </a:p>
        </p:txBody>
      </p:sp>
    </p:spTree>
    <p:extLst>
      <p:ext uri="{BB962C8B-B14F-4D97-AF65-F5344CB8AC3E}">
        <p14:creationId xmlns:p14="http://schemas.microsoft.com/office/powerpoint/2010/main" val="2983820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a:r>
              <a:rPr lang="cs-CZ" sz="5400" b="1">
                <a:solidFill>
                  <a:schemeClr val="bg1"/>
                </a:solidFill>
              </a:rPr>
              <a:t>IV. Evaluation of project proposals</a:t>
            </a:r>
            <a:endParaRPr lang="cs-CZ" sz="5400" b="1" dirty="0">
              <a:solidFill>
                <a:schemeClr val="bg1"/>
              </a:solidFill>
              <a:latin typeface="Gill Sans"/>
            </a:endParaRPr>
          </a:p>
        </p:txBody>
      </p:sp>
      <p:sp>
        <p:nvSpPr>
          <p:cNvPr id="3" name="Zástupný symbol pro obsah 2"/>
          <p:cNvSpPr>
            <a:spLocks noGrp="1"/>
          </p:cNvSpPr>
          <p:nvPr>
            <p:ph idx="1"/>
          </p:nvPr>
        </p:nvSpPr>
        <p:spPr>
          <a:xfrm>
            <a:off x="375493" y="1539240"/>
            <a:ext cx="18806587" cy="8492266"/>
          </a:xfrm>
        </p:spPr>
        <p:txBody>
          <a:bodyPr/>
          <a:lstStyle/>
          <a:p>
            <a:pPr marL="0" indent="0">
              <a:spcBef>
                <a:spcPts val="0"/>
              </a:spcBef>
              <a:buNone/>
            </a:pPr>
            <a:r>
              <a:rPr lang="cs-CZ" sz="3958" b="1"/>
              <a:t>     </a:t>
            </a:r>
          </a:p>
          <a:p>
            <a:pPr marL="0" indent="0">
              <a:spcBef>
                <a:spcPts val="0"/>
              </a:spcBef>
              <a:buNone/>
            </a:pPr>
            <a:endParaRPr lang="cs-CZ" sz="3958" b="1" dirty="0"/>
          </a:p>
          <a:p>
            <a:pPr marL="0" indent="0">
              <a:spcBef>
                <a:spcPts val="0"/>
              </a:spcBef>
              <a:buNone/>
            </a:pPr>
            <a:r>
              <a:rPr lang="cs-CZ" sz="3958" b="1"/>
              <a:t>Appeal</a:t>
            </a:r>
          </a:p>
          <a:p>
            <a:pPr marL="0" indent="0">
              <a:spcBef>
                <a:spcPts val="0"/>
              </a:spcBef>
              <a:buNone/>
            </a:pPr>
            <a:endParaRPr lang="cs-CZ" sz="3958" b="1" dirty="0"/>
          </a:p>
          <a:p>
            <a:pPr>
              <a:spcBef>
                <a:spcPts val="0"/>
              </a:spcBef>
            </a:pPr>
            <a:r>
              <a:rPr lang="cs-CZ"/>
              <a:t>Comments on the evaluation process can be submitted only after the announcement of the results (publication of the final list of supported projects, signed by the Rector of CU)</a:t>
            </a:r>
          </a:p>
          <a:p>
            <a:pPr>
              <a:spcBef>
                <a:spcPts val="0"/>
              </a:spcBef>
            </a:pPr>
            <a:r>
              <a:rPr lang="cs-CZ"/>
              <a:t>Comments are submitted to the Rector of CU through the Vice-Rector for Research</a:t>
            </a:r>
          </a:p>
          <a:p>
            <a:pPr>
              <a:spcBef>
                <a:spcPts val="0"/>
              </a:spcBef>
            </a:pPr>
            <a:r>
              <a:rPr lang="cs-CZ"/>
              <a:t>In writing within 7 days of announcement of the results </a:t>
            </a:r>
            <a:endParaRPr lang="cs-CZ" sz="3958" b="1" dirty="0"/>
          </a:p>
        </p:txBody>
      </p:sp>
    </p:spTree>
    <p:extLst>
      <p:ext uri="{BB962C8B-B14F-4D97-AF65-F5344CB8AC3E}">
        <p14:creationId xmlns:p14="http://schemas.microsoft.com/office/powerpoint/2010/main" val="848781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pPr>
              <a:defRPr/>
            </a:pPr>
            <a:fld id="{E3809459-4FBE-4641-B106-F2EA3685F721}" type="slidenum">
              <a:rPr lang="cs-CZ" smtClean="0"/>
              <a:pPr>
                <a:defRPr/>
              </a:pPr>
              <a:t>28</a:t>
            </a:fld>
            <a:endParaRPr lang="cs-CZ"/>
          </a:p>
        </p:txBody>
      </p:sp>
      <p:sp>
        <p:nvSpPr>
          <p:cNvPr id="4" name="Nadpis 1"/>
          <p:cNvSpPr txBox="1">
            <a:spLocks/>
          </p:cNvSpPr>
          <p:nvPr/>
        </p:nvSpPr>
        <p:spPr bwMode="auto">
          <a:xfrm>
            <a:off x="3549174" y="599090"/>
            <a:ext cx="13005753" cy="77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50791" tIns="75396" rIns="150791" bIns="75396" numCol="1" anchor="ctr" anchorCtr="0" compatLnSpc="1">
            <a:prstTxWarp prst="textNoShape">
              <a:avLst/>
            </a:prstTxWarp>
          </a:bodyPr>
          <a:lstStyle>
            <a:lvl1pPr marL="571500" indent="-571500" algn="l" rtl="0" fontAlgn="base">
              <a:lnSpc>
                <a:spcPct val="90000"/>
              </a:lnSpc>
              <a:spcBef>
                <a:spcPct val="0"/>
              </a:spcBef>
              <a:spcAft>
                <a:spcPct val="0"/>
              </a:spcAft>
              <a:defRPr lang="cs-CZ" sz="2800" b="1" kern="1200" dirty="0">
                <a:solidFill>
                  <a:srgbClr val="428D96"/>
                </a:solidFill>
                <a:latin typeface="+mn-lt"/>
                <a:ea typeface="+mn-ea"/>
                <a:cs typeface="Arial" panose="020B0604020202020204" pitchFamily="34" charset="0"/>
              </a:defRPr>
            </a:lvl1pPr>
            <a:lvl2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2pPr>
            <a:lvl3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3pPr>
            <a:lvl4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4pPr>
            <a:lvl5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5pPr>
            <a:lvl6pPr marL="10287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6pPr>
            <a:lvl7pPr marL="14859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7pPr>
            <a:lvl8pPr marL="19431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8pPr>
            <a:lvl9pPr marL="24003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9pPr>
          </a:lstStyle>
          <a:p>
            <a:pPr algn="ctr"/>
            <a:r>
              <a:rPr lang="cs-CZ" sz="5400">
                <a:solidFill>
                  <a:schemeClr val="bg1"/>
                </a:solidFill>
              </a:rPr>
              <a:t>V. Project implementation</a:t>
            </a:r>
            <a:endParaRPr lang="cs-CZ" sz="5400" dirty="0">
              <a:solidFill>
                <a:schemeClr val="bg1"/>
              </a:solidFill>
              <a:latin typeface="Gill Sans"/>
              <a:ea typeface="+mj-ea"/>
              <a:cs typeface="+mj-cs"/>
            </a:endParaRPr>
          </a:p>
        </p:txBody>
      </p:sp>
      <p:sp>
        <p:nvSpPr>
          <p:cNvPr id="5" name="Zástupný symbol pro obsah 2"/>
          <p:cNvSpPr txBox="1">
            <a:spLocks/>
          </p:cNvSpPr>
          <p:nvPr/>
        </p:nvSpPr>
        <p:spPr>
          <a:xfrm>
            <a:off x="201706" y="1492624"/>
            <a:ext cx="19538576" cy="8511988"/>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j-lt"/>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3200" dirty="0">
                <a:latin typeface="+mn-lt"/>
                <a:cs typeface="+mn-cs"/>
              </a:rPr>
              <a:t>Every month, each researcher prepares a monthly report (incl. in the last month of grant implementation) - no later than the 14th day of the following month </a:t>
            </a:r>
            <a:r>
              <a:rPr lang="cs-CZ" sz="3200" dirty="0"/>
              <a:t>- </a:t>
            </a:r>
            <a:r>
              <a:rPr lang="cs-CZ" sz="3200" dirty="0">
                <a:latin typeface="+mn-lt"/>
                <a:cs typeface="+mn-cs"/>
              </a:rPr>
              <a:t>electronically in IS Věda</a:t>
            </a:r>
            <a:r>
              <a:rPr sz="1600"/>
              <a:t> </a:t>
            </a:r>
          </a:p>
          <a:p>
            <a:pPr marL="0" indent="0" algn="just">
              <a:buNone/>
            </a:pPr>
            <a:r>
              <a:rPr lang="cs-CZ" sz="3200" dirty="0">
                <a:latin typeface="+mn-lt"/>
                <a:cs typeface="+mn-cs"/>
              </a:rPr>
              <a:t>Confirmed by mentor and university clerk - electronically in IS Věda </a:t>
            </a:r>
          </a:p>
          <a:p>
            <a:pPr marL="0" indent="0" algn="just">
              <a:buNone/>
            </a:pPr>
            <a:r>
              <a:rPr lang="cs-CZ" sz="3200" dirty="0">
                <a:latin typeface="+mn-lt"/>
                <a:cs typeface="+mn-cs"/>
              </a:rPr>
              <a:t>Requirements of the Monthly Report:</a:t>
            </a:r>
          </a:p>
          <a:p>
            <a:pPr marL="540000" algn="just"/>
            <a:r>
              <a:rPr lang="cs-CZ" sz="3200" dirty="0">
                <a:latin typeface="+mn-lt"/>
                <a:cs typeface="+mn-cs"/>
              </a:rPr>
              <a:t>summary of the work of the whole team in the given month (to be filled in by the head researcher only) - (including a description of changes in the grant and their justification - personnel and material)</a:t>
            </a:r>
          </a:p>
          <a:p>
            <a:pPr marL="540000" algn="just"/>
            <a:r>
              <a:rPr lang="cs-CZ" sz="3200" dirty="0">
                <a:latin typeface="+mn-lt"/>
                <a:cs typeface="+mn-cs"/>
              </a:rPr>
              <a:t>description of activities in the given month </a:t>
            </a:r>
          </a:p>
          <a:p>
            <a:pPr marL="540000" algn="just"/>
            <a:r>
              <a:rPr lang="cs-CZ" sz="3200" dirty="0">
                <a:latin typeface="+mn-lt"/>
                <a:cs typeface="+mn-cs"/>
              </a:rPr>
              <a:t>description of progress in work on outputs </a:t>
            </a:r>
          </a:p>
          <a:p>
            <a:pPr marL="540000" algn="just"/>
            <a:r>
              <a:rPr lang="cs-CZ" sz="3200" dirty="0">
                <a:latin typeface="+mn-lt"/>
                <a:cs typeface="+mn-cs"/>
              </a:rPr>
              <a:t>plan of activities for the next month</a:t>
            </a:r>
          </a:p>
          <a:p>
            <a:pPr marL="540000" algn="just"/>
            <a:r>
              <a:rPr lang="cs-CZ" sz="3200" dirty="0">
                <a:latin typeface="+mn-lt"/>
                <a:cs typeface="+mn-cs"/>
              </a:rPr>
              <a:t>option to attach files (e.g. Internship Reports, attestations, certificates)</a:t>
            </a:r>
          </a:p>
          <a:p>
            <a:pPr marL="540000" algn="just"/>
            <a:endParaRPr lang="cs-CZ" sz="3200" dirty="0">
              <a:latin typeface="+mn-lt"/>
              <a:cs typeface="+mn-cs"/>
            </a:endParaRPr>
          </a:p>
          <a:p>
            <a:pPr marL="311400" indent="0" algn="just">
              <a:buNone/>
            </a:pPr>
            <a:r>
              <a:rPr lang="cs-CZ" sz="3200" dirty="0">
                <a:latin typeface="+mn-lt"/>
                <a:cs typeface="+mn-cs"/>
              </a:rPr>
              <a:t>Attestations/certificates must be submitted in the original/officially certified copy to the faculty clerk (does not apply to attestations and certificates obtained during the internship)</a:t>
            </a:r>
          </a:p>
          <a:p>
            <a:pPr marL="311400" indent="0" algn="just">
              <a:buNone/>
            </a:pPr>
            <a:r>
              <a:rPr lang="cs-CZ" sz="3200" dirty="0">
                <a:latin typeface="+mn-lt"/>
                <a:cs typeface="+mn-cs"/>
              </a:rPr>
              <a:t>Internship Report - the original must be submitted to the faculty clerk</a:t>
            </a:r>
          </a:p>
          <a:p>
            <a:pPr marL="311400" indent="0" algn="just">
              <a:buNone/>
            </a:pPr>
            <a:endParaRPr lang="cs-CZ" sz="3200" dirty="0">
              <a:latin typeface="+mn-lt"/>
              <a:cs typeface="+mn-cs"/>
            </a:endParaRPr>
          </a:p>
          <a:p>
            <a:pPr marL="1428750" lvl="4" indent="-514350">
              <a:buClr>
                <a:srgbClr val="D32D3F"/>
              </a:buClr>
              <a:buFont typeface="Wingdings" panose="05000000000000000000" pitchFamily="2" charset="2"/>
              <a:buChar char="§"/>
            </a:pPr>
            <a:endParaRPr lang="cs-CZ" sz="2400" dirty="0"/>
          </a:p>
          <a:p>
            <a:pPr marL="0" indent="0" algn="just">
              <a:buNone/>
            </a:pPr>
            <a:endParaRPr lang="cs-CZ" sz="2800" dirty="0">
              <a:latin typeface="+mj-lt"/>
            </a:endParaRPr>
          </a:p>
          <a:p>
            <a:pPr eaLnBrk="1" hangingPunct="1"/>
            <a:endParaRPr lang="cs-CZ" sz="2800" dirty="0"/>
          </a:p>
          <a:p>
            <a:pPr eaLnBrk="1" hangingPunct="1"/>
            <a:endParaRPr lang="cs-CZ" sz="2800" dirty="0"/>
          </a:p>
        </p:txBody>
      </p:sp>
    </p:spTree>
    <p:extLst>
      <p:ext uri="{BB962C8B-B14F-4D97-AF65-F5344CB8AC3E}">
        <p14:creationId xmlns:p14="http://schemas.microsoft.com/office/powerpoint/2010/main" val="39810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pPr>
              <a:defRPr/>
            </a:pPr>
            <a:fld id="{E3809459-4FBE-4641-B106-F2EA3685F721}" type="slidenum">
              <a:rPr lang="cs-CZ" smtClean="0"/>
              <a:pPr>
                <a:defRPr/>
              </a:pPr>
              <a:t>29</a:t>
            </a:fld>
            <a:endParaRPr lang="cs-CZ"/>
          </a:p>
        </p:txBody>
      </p:sp>
      <p:sp>
        <p:nvSpPr>
          <p:cNvPr id="4" name="Nadpis 1"/>
          <p:cNvSpPr txBox="1">
            <a:spLocks/>
          </p:cNvSpPr>
          <p:nvPr/>
        </p:nvSpPr>
        <p:spPr bwMode="auto">
          <a:xfrm>
            <a:off x="3549174" y="599090"/>
            <a:ext cx="13005753" cy="77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50791" tIns="75396" rIns="150791" bIns="75396" numCol="1" anchor="ctr" anchorCtr="0" compatLnSpc="1">
            <a:prstTxWarp prst="textNoShape">
              <a:avLst/>
            </a:prstTxWarp>
          </a:bodyPr>
          <a:lstStyle>
            <a:lvl1pPr marL="571500" indent="-571500" algn="l" rtl="0" fontAlgn="base">
              <a:lnSpc>
                <a:spcPct val="90000"/>
              </a:lnSpc>
              <a:spcBef>
                <a:spcPct val="0"/>
              </a:spcBef>
              <a:spcAft>
                <a:spcPct val="0"/>
              </a:spcAft>
              <a:defRPr lang="cs-CZ" sz="2800" b="1" kern="1200" dirty="0">
                <a:solidFill>
                  <a:srgbClr val="428D96"/>
                </a:solidFill>
                <a:latin typeface="+mn-lt"/>
                <a:ea typeface="+mn-ea"/>
                <a:cs typeface="Arial" panose="020B0604020202020204" pitchFamily="34" charset="0"/>
              </a:defRPr>
            </a:lvl1pPr>
            <a:lvl2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2pPr>
            <a:lvl3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3pPr>
            <a:lvl4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4pPr>
            <a:lvl5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5pPr>
            <a:lvl6pPr marL="10287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6pPr>
            <a:lvl7pPr marL="14859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7pPr>
            <a:lvl8pPr marL="19431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8pPr>
            <a:lvl9pPr marL="24003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9pPr>
          </a:lstStyle>
          <a:p>
            <a:pPr algn="ctr"/>
            <a:r>
              <a:rPr lang="cs-CZ" sz="5400">
                <a:solidFill>
                  <a:schemeClr val="bg1"/>
                </a:solidFill>
              </a:rPr>
              <a:t>V. Project implementation</a:t>
            </a:r>
            <a:endParaRPr lang="cs-CZ" sz="5400" dirty="0">
              <a:solidFill>
                <a:schemeClr val="bg1"/>
              </a:solidFill>
              <a:latin typeface="Gill Sans"/>
              <a:ea typeface="+mj-ea"/>
              <a:cs typeface="+mj-cs"/>
            </a:endParaRPr>
          </a:p>
        </p:txBody>
      </p:sp>
      <p:sp>
        <p:nvSpPr>
          <p:cNvPr id="5" name="Zástupný symbol pro obsah 2"/>
          <p:cNvSpPr txBox="1">
            <a:spLocks/>
          </p:cNvSpPr>
          <p:nvPr/>
        </p:nvSpPr>
        <p:spPr>
          <a:xfrm>
            <a:off x="577018" y="1680882"/>
            <a:ext cx="17751972" cy="8323730"/>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j-lt"/>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4" indent="0">
              <a:buClr>
                <a:srgbClr val="D32D3F"/>
              </a:buClr>
              <a:buNone/>
            </a:pPr>
            <a:endParaRPr lang="cs-CZ" sz="3200" dirty="0"/>
          </a:p>
          <a:p>
            <a:pPr marL="914400" lvl="4" indent="0">
              <a:buClr>
                <a:srgbClr val="D32D3F"/>
              </a:buClr>
              <a:buNone/>
            </a:pPr>
            <a:r>
              <a:rPr lang="cs-CZ" sz="3800">
                <a:latin typeface="+mn-lt"/>
                <a:cs typeface="+mn-cs"/>
              </a:rPr>
              <a:t>If the researcher is financed in the form of employment (employment contract, DPČ, DPP):</a:t>
            </a:r>
          </a:p>
          <a:p>
            <a:pPr marL="1371600" lvl="4" indent="-457200"/>
            <a:r>
              <a:rPr lang="cs-CZ" sz="3800">
                <a:latin typeface="+mn-lt"/>
                <a:cs typeface="+mn-cs"/>
              </a:rPr>
              <a:t>total number of hours worked at CU in the given month (sum of all jobs + START grant)</a:t>
            </a:r>
          </a:p>
          <a:p>
            <a:pPr marL="1371600" lvl="4" indent="-457200"/>
            <a:r>
              <a:rPr lang="cs-CZ" sz="3800">
                <a:latin typeface="+mn-lt"/>
                <a:cs typeface="+mn-cs"/>
              </a:rPr>
              <a:t>leave claimed YES/NO, if yes, number of days</a:t>
            </a:r>
          </a:p>
          <a:p>
            <a:pPr marL="1371600" lvl="4" indent="-457200"/>
            <a:r>
              <a:rPr lang="cs-CZ" sz="3800">
                <a:latin typeface="+mn-lt"/>
                <a:cs typeface="+mn-cs"/>
              </a:rPr>
              <a:t>incapacity for work YES/NO, if yes, from when to when, with option to state "ongoing" (overlap to the next month)</a:t>
            </a:r>
          </a:p>
          <a:p>
            <a:pPr marL="1371600" lvl="4" indent="-457200"/>
            <a:r>
              <a:rPr lang="cs-CZ" sz="3800">
                <a:latin typeface="+mn-lt"/>
                <a:cs typeface="+mn-cs"/>
              </a:rPr>
              <a:t>unpaid leave taken YES/NO, if yes, number of days</a:t>
            </a:r>
          </a:p>
          <a:p>
            <a:pPr marL="914400" lvl="4" indent="0">
              <a:buClr>
                <a:srgbClr val="D32D3F"/>
              </a:buClr>
              <a:buNone/>
            </a:pPr>
            <a:endParaRPr lang="cs-CZ" sz="3800" dirty="0">
              <a:latin typeface="+mn-lt"/>
              <a:cs typeface="+mn-cs"/>
            </a:endParaRPr>
          </a:p>
          <a:p>
            <a:pPr marL="914400" lvl="4" indent="0">
              <a:buClr>
                <a:srgbClr val="D32D3F"/>
              </a:buClr>
              <a:buNone/>
            </a:pPr>
            <a:r>
              <a:rPr lang="cs-CZ" sz="3800">
                <a:latin typeface="+mn-lt"/>
                <a:cs typeface="+mn-cs"/>
              </a:rPr>
              <a:t>For reporting statistics</a:t>
            </a:r>
          </a:p>
          <a:p>
            <a:pPr marL="1485900" lvl="4" indent="-571500"/>
            <a:r>
              <a:rPr lang="cs-CZ" sz="3800">
                <a:latin typeface="+mn-lt"/>
                <a:cs typeface="+mn-cs"/>
              </a:rPr>
              <a:t>Participant card</a:t>
            </a:r>
          </a:p>
          <a:p>
            <a:pPr marL="1485900" lvl="4" indent="-571500"/>
            <a:r>
              <a:rPr lang="cs-CZ" sz="3800">
                <a:latin typeface="+mn-lt"/>
                <a:cs typeface="+mn-cs"/>
              </a:rPr>
              <a:t>Review of educational activities - only applicants who are also employees of CU at the time of participation in the educational programme - electronic form - filling in of form (mobile, e-mail) </a:t>
            </a:r>
          </a:p>
          <a:p>
            <a:pPr marL="914400" lvl="4" indent="0">
              <a:buClr>
                <a:srgbClr val="D32D3F"/>
              </a:buClr>
              <a:buNone/>
            </a:pPr>
            <a:endParaRPr lang="cs-CZ" sz="3200" dirty="0"/>
          </a:p>
          <a:p>
            <a:pPr marL="0" indent="0" algn="just">
              <a:buNone/>
            </a:pPr>
            <a:endParaRPr lang="cs-CZ" sz="3298" dirty="0">
              <a:latin typeface="+mj-lt"/>
            </a:endParaRPr>
          </a:p>
          <a:p>
            <a:pPr eaLnBrk="1" hangingPunct="1"/>
            <a:endParaRPr lang="cs-CZ" sz="3298" dirty="0"/>
          </a:p>
          <a:p>
            <a:pPr eaLnBrk="1" hangingPunct="1"/>
            <a:endParaRPr lang="cs-CZ" sz="3298" dirty="0"/>
          </a:p>
        </p:txBody>
      </p:sp>
    </p:spTree>
    <p:extLst>
      <p:ext uri="{BB962C8B-B14F-4D97-AF65-F5344CB8AC3E}">
        <p14:creationId xmlns:p14="http://schemas.microsoft.com/office/powerpoint/2010/main" val="71305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pPr>
              <a:defRPr/>
            </a:pPr>
            <a:fld id="{E3809459-4FBE-4641-B106-F2EA3685F721}" type="slidenum">
              <a:rPr lang="cs-CZ" smtClean="0"/>
              <a:pPr>
                <a:defRPr/>
              </a:pPr>
              <a:t>30</a:t>
            </a:fld>
            <a:endParaRPr lang="cs-CZ"/>
          </a:p>
        </p:txBody>
      </p:sp>
      <p:sp>
        <p:nvSpPr>
          <p:cNvPr id="4" name="Nadpis 1"/>
          <p:cNvSpPr txBox="1">
            <a:spLocks/>
          </p:cNvSpPr>
          <p:nvPr/>
        </p:nvSpPr>
        <p:spPr bwMode="auto">
          <a:xfrm>
            <a:off x="3549174" y="599090"/>
            <a:ext cx="13005753" cy="77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50791" tIns="75396" rIns="150791" bIns="75396" numCol="1" anchor="ctr" anchorCtr="0" compatLnSpc="1">
            <a:prstTxWarp prst="textNoShape">
              <a:avLst/>
            </a:prstTxWarp>
          </a:bodyPr>
          <a:lstStyle>
            <a:lvl1pPr marL="571500" indent="-571500" algn="l" rtl="0" fontAlgn="base">
              <a:lnSpc>
                <a:spcPct val="90000"/>
              </a:lnSpc>
              <a:spcBef>
                <a:spcPct val="0"/>
              </a:spcBef>
              <a:spcAft>
                <a:spcPct val="0"/>
              </a:spcAft>
              <a:defRPr lang="cs-CZ" sz="2800" b="1" kern="1200" dirty="0">
                <a:solidFill>
                  <a:srgbClr val="428D96"/>
                </a:solidFill>
                <a:latin typeface="+mn-lt"/>
                <a:ea typeface="+mn-ea"/>
                <a:cs typeface="Arial" panose="020B0604020202020204" pitchFamily="34" charset="0"/>
              </a:defRPr>
            </a:lvl1pPr>
            <a:lvl2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2pPr>
            <a:lvl3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3pPr>
            <a:lvl4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4pPr>
            <a:lvl5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5pPr>
            <a:lvl6pPr marL="10287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6pPr>
            <a:lvl7pPr marL="14859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7pPr>
            <a:lvl8pPr marL="19431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8pPr>
            <a:lvl9pPr marL="24003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9pPr>
          </a:lstStyle>
          <a:p>
            <a:pPr algn="ctr"/>
            <a:r>
              <a:rPr lang="cs-CZ" sz="5400">
                <a:solidFill>
                  <a:schemeClr val="bg1"/>
                </a:solidFill>
              </a:rPr>
              <a:t>V. Project implementation</a:t>
            </a:r>
            <a:endParaRPr lang="cs-CZ" sz="5400" dirty="0">
              <a:solidFill>
                <a:schemeClr val="bg1"/>
              </a:solidFill>
              <a:latin typeface="Gill Sans"/>
              <a:ea typeface="+mj-ea"/>
              <a:cs typeface="+mj-cs"/>
            </a:endParaRPr>
          </a:p>
        </p:txBody>
      </p:sp>
      <p:sp>
        <p:nvSpPr>
          <p:cNvPr id="5" name="Zástupný symbol pro obsah 2"/>
          <p:cNvSpPr txBox="1">
            <a:spLocks/>
          </p:cNvSpPr>
          <p:nvPr/>
        </p:nvSpPr>
        <p:spPr>
          <a:xfrm>
            <a:off x="851338" y="2081048"/>
            <a:ext cx="17751972" cy="7531901"/>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j-lt"/>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3800">
                <a:latin typeface="+mn-lt"/>
                <a:cs typeface="+mn-cs"/>
              </a:rPr>
              <a:t>Final Report - one report for the entire research team - filled in electronically in IS Věda</a:t>
            </a:r>
          </a:p>
          <a:p>
            <a:pPr marL="0" indent="0" algn="just">
              <a:buNone/>
            </a:pPr>
            <a:r>
              <a:rPr lang="cs-CZ" sz="3800">
                <a:latin typeface="+mn-lt"/>
                <a:cs typeface="+mn-cs"/>
              </a:rPr>
              <a:t>Requirements of the Final Report:</a:t>
            </a:r>
          </a:p>
          <a:p>
            <a:endParaRPr lang="cs-CZ" dirty="0"/>
          </a:p>
          <a:p>
            <a:pPr marL="540000" lvl="2" algn="just">
              <a:spcBef>
                <a:spcPts val="1000"/>
              </a:spcBef>
            </a:pPr>
            <a:r>
              <a:rPr lang="cs-CZ" sz="3800">
                <a:latin typeface="+mn-lt"/>
                <a:cs typeface="+mn-cs"/>
              </a:rPr>
              <a:t>summary of grant implementation </a:t>
            </a:r>
            <a:endParaRPr lang="cs-CZ" sz="3800" dirty="0">
              <a:latin typeface="+mn-lt"/>
              <a:cs typeface="+mn-cs"/>
            </a:endParaRPr>
          </a:p>
          <a:p>
            <a:pPr marL="540000" lvl="2" algn="just">
              <a:spcBef>
                <a:spcPts val="1000"/>
              </a:spcBef>
            </a:pPr>
            <a:r>
              <a:rPr lang="cs-CZ" sz="3800">
                <a:latin typeface="+mn-lt"/>
                <a:cs typeface="+mn-cs"/>
              </a:rPr>
              <a:t>evaluation of achievement of planned outputs </a:t>
            </a:r>
            <a:endParaRPr lang="cs-CZ" sz="3800" dirty="0">
              <a:latin typeface="+mn-lt"/>
              <a:cs typeface="+mn-cs"/>
            </a:endParaRPr>
          </a:p>
          <a:p>
            <a:pPr marL="540000" lvl="2" algn="just">
              <a:spcBef>
                <a:spcPts val="1000"/>
              </a:spcBef>
            </a:pPr>
            <a:r>
              <a:rPr lang="cs-CZ" sz="3800">
                <a:latin typeface="+mn-lt"/>
                <a:cs typeface="+mn-cs"/>
              </a:rPr>
              <a:t>summary of activities of the implementation team</a:t>
            </a:r>
            <a:endParaRPr lang="cs-CZ" sz="3800" dirty="0">
              <a:latin typeface="+mn-lt"/>
              <a:cs typeface="+mn-cs"/>
            </a:endParaRPr>
          </a:p>
          <a:p>
            <a:pPr marL="540000" lvl="2" algn="just">
              <a:spcBef>
                <a:spcPts val="1000"/>
              </a:spcBef>
            </a:pPr>
            <a:r>
              <a:rPr lang="cs-CZ" sz="3800">
                <a:latin typeface="+mn-lt"/>
                <a:cs typeface="+mn-cs"/>
              </a:rPr>
              <a:t>summary of changes in the project, incl. their justification (if there have been no changes, state that there have been no changes)</a:t>
            </a:r>
          </a:p>
          <a:p>
            <a:pPr marL="540000" lvl="2" algn="just">
              <a:spcBef>
                <a:spcPts val="1000"/>
              </a:spcBef>
            </a:pPr>
            <a:r>
              <a:rPr lang="cs-CZ" sz="3800">
                <a:latin typeface="+mn-lt"/>
                <a:cs typeface="+mn-cs"/>
              </a:rPr>
              <a:t>fulfillment of educational goals - FOR INDIVIDUAL RESEARCHERS - to be filled in by everyone</a:t>
            </a:r>
          </a:p>
          <a:p>
            <a:pPr marL="540000" lvl="2" algn="just">
              <a:spcBef>
                <a:spcPts val="1000"/>
              </a:spcBef>
            </a:pPr>
            <a:r>
              <a:rPr lang="cs-CZ" sz="3800">
                <a:latin typeface="+mn-lt"/>
                <a:cs typeface="+mn-cs"/>
              </a:rPr>
              <a:t>option to attach files (e.g. attestations, certificates, Internship Reports)</a:t>
            </a:r>
            <a:endParaRPr lang="cs-CZ" sz="3800" dirty="0">
              <a:latin typeface="+mn-lt"/>
              <a:cs typeface="+mn-cs"/>
            </a:endParaRPr>
          </a:p>
          <a:p>
            <a:pPr marL="540000" lvl="2" algn="just">
              <a:spcBef>
                <a:spcPts val="1000"/>
              </a:spcBef>
            </a:pPr>
            <a:endParaRPr lang="cs-CZ" sz="3800" dirty="0">
              <a:latin typeface="+mn-lt"/>
              <a:cs typeface="+mn-cs"/>
            </a:endParaRPr>
          </a:p>
          <a:p>
            <a:pPr marL="0" indent="0" algn="just">
              <a:buNone/>
            </a:pPr>
            <a:endParaRPr lang="cs-CZ" sz="3800" dirty="0">
              <a:latin typeface="+mn-lt"/>
              <a:cs typeface="+mn-cs"/>
            </a:endParaRPr>
          </a:p>
          <a:p>
            <a:pPr marL="1428750" lvl="4" indent="-514350">
              <a:buClr>
                <a:srgbClr val="D32D3F"/>
              </a:buClr>
              <a:buFont typeface="Wingdings" panose="05000000000000000000" pitchFamily="2" charset="2"/>
              <a:buChar char="§"/>
            </a:pPr>
            <a:endParaRPr lang="cs-CZ" sz="3200" dirty="0"/>
          </a:p>
          <a:p>
            <a:pPr marL="0" indent="0" algn="just">
              <a:buNone/>
            </a:pPr>
            <a:endParaRPr lang="cs-CZ" sz="3298" dirty="0">
              <a:latin typeface="+mj-lt"/>
            </a:endParaRPr>
          </a:p>
          <a:p>
            <a:pPr eaLnBrk="1" hangingPunct="1"/>
            <a:endParaRPr lang="cs-CZ" sz="3298" dirty="0"/>
          </a:p>
          <a:p>
            <a:pPr eaLnBrk="1" hangingPunct="1"/>
            <a:endParaRPr lang="cs-CZ" sz="3298" dirty="0"/>
          </a:p>
        </p:txBody>
      </p:sp>
    </p:spTree>
    <p:extLst>
      <p:ext uri="{BB962C8B-B14F-4D97-AF65-F5344CB8AC3E}">
        <p14:creationId xmlns:p14="http://schemas.microsoft.com/office/powerpoint/2010/main" val="3556452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pPr>
              <a:defRPr/>
            </a:pPr>
            <a:fld id="{E3809459-4FBE-4641-B106-F2EA3685F721}" type="slidenum">
              <a:rPr lang="cs-CZ" smtClean="0"/>
              <a:pPr>
                <a:defRPr/>
              </a:pPr>
              <a:t>31</a:t>
            </a:fld>
            <a:endParaRPr lang="cs-CZ"/>
          </a:p>
        </p:txBody>
      </p:sp>
      <p:sp>
        <p:nvSpPr>
          <p:cNvPr id="4" name="Nadpis 1"/>
          <p:cNvSpPr txBox="1">
            <a:spLocks/>
          </p:cNvSpPr>
          <p:nvPr/>
        </p:nvSpPr>
        <p:spPr bwMode="auto">
          <a:xfrm>
            <a:off x="3549174" y="599090"/>
            <a:ext cx="13005753" cy="77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50791" tIns="75396" rIns="150791" bIns="75396" numCol="1" anchor="ctr" anchorCtr="0" compatLnSpc="1">
            <a:prstTxWarp prst="textNoShape">
              <a:avLst/>
            </a:prstTxWarp>
          </a:bodyPr>
          <a:lstStyle>
            <a:lvl1pPr marL="571500" indent="-571500" algn="l" rtl="0" fontAlgn="base">
              <a:lnSpc>
                <a:spcPct val="90000"/>
              </a:lnSpc>
              <a:spcBef>
                <a:spcPct val="0"/>
              </a:spcBef>
              <a:spcAft>
                <a:spcPct val="0"/>
              </a:spcAft>
              <a:defRPr lang="cs-CZ" sz="2800" b="1" kern="1200" dirty="0">
                <a:solidFill>
                  <a:srgbClr val="428D96"/>
                </a:solidFill>
                <a:latin typeface="+mn-lt"/>
                <a:ea typeface="+mn-ea"/>
                <a:cs typeface="Arial" panose="020B0604020202020204" pitchFamily="34" charset="0"/>
              </a:defRPr>
            </a:lvl1pPr>
            <a:lvl2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2pPr>
            <a:lvl3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3pPr>
            <a:lvl4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4pPr>
            <a:lvl5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5pPr>
            <a:lvl6pPr marL="10287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6pPr>
            <a:lvl7pPr marL="14859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7pPr>
            <a:lvl8pPr marL="19431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8pPr>
            <a:lvl9pPr marL="24003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9pPr>
          </a:lstStyle>
          <a:p>
            <a:pPr algn="ctr"/>
            <a:r>
              <a:rPr lang="cs-CZ" sz="5400">
                <a:solidFill>
                  <a:schemeClr val="bg1"/>
                </a:solidFill>
              </a:rPr>
              <a:t>V. Project implementation</a:t>
            </a:r>
            <a:endParaRPr lang="cs-CZ" sz="5400" dirty="0">
              <a:solidFill>
                <a:schemeClr val="bg1"/>
              </a:solidFill>
              <a:latin typeface="Gill Sans"/>
              <a:ea typeface="+mj-ea"/>
              <a:cs typeface="+mj-cs"/>
            </a:endParaRPr>
          </a:p>
        </p:txBody>
      </p:sp>
      <p:sp>
        <p:nvSpPr>
          <p:cNvPr id="5" name="Zástupný symbol pro obsah 2"/>
          <p:cNvSpPr txBox="1">
            <a:spLocks/>
          </p:cNvSpPr>
          <p:nvPr/>
        </p:nvSpPr>
        <p:spPr>
          <a:xfrm>
            <a:off x="851338" y="2081048"/>
            <a:ext cx="17751972" cy="7531901"/>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j-lt"/>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3800" dirty="0">
                <a:latin typeface="+mn-lt"/>
                <a:cs typeface="+mn-cs"/>
              </a:rPr>
              <a:t>Requirements of the Final Report:</a:t>
            </a:r>
          </a:p>
          <a:p>
            <a:endParaRPr lang="cs-CZ" dirty="0"/>
          </a:p>
          <a:p>
            <a:pPr marL="457200" lvl="1" indent="0">
              <a:spcBef>
                <a:spcPts val="1000"/>
              </a:spcBef>
              <a:buFont typeface="Arial" panose="020B0604020202020204" pitchFamily="34" charset="0"/>
              <a:buNone/>
            </a:pPr>
            <a:r>
              <a:rPr lang="cs-CZ" sz="3800" dirty="0">
                <a:latin typeface="+mn-lt"/>
                <a:cs typeface="+mn-cs"/>
              </a:rPr>
              <a:t>Mentor</a:t>
            </a:r>
          </a:p>
          <a:p>
            <a:pPr lvl="2">
              <a:spcBef>
                <a:spcPts val="1000"/>
              </a:spcBef>
            </a:pPr>
            <a:r>
              <a:rPr lang="cs-CZ" sz="3800" dirty="0">
                <a:latin typeface="+mn-lt"/>
                <a:cs typeface="+mn-cs"/>
              </a:rPr>
              <a:t>assessment of overall implementation of the grant, acquired knowledge of the implementation team and achieved outputs, summary of mentored activities</a:t>
            </a:r>
          </a:p>
          <a:p>
            <a:pPr lvl="2">
              <a:spcBef>
                <a:spcPts val="1000"/>
              </a:spcBef>
            </a:pPr>
            <a:r>
              <a:rPr lang="cs-CZ" sz="3800" dirty="0">
                <a:latin typeface="+mn-lt"/>
                <a:cs typeface="+mn-cs"/>
              </a:rPr>
              <a:t>recommendations for further research activities of researchers - FOR INDIVIDUAL RESEARCHERS</a:t>
            </a:r>
          </a:p>
          <a:p>
            <a:pPr lvl="2">
              <a:spcBef>
                <a:spcPts val="1000"/>
              </a:spcBef>
            </a:pPr>
            <a:r>
              <a:rPr lang="cs-CZ" sz="3800" dirty="0">
                <a:latin typeface="+mn-lt"/>
                <a:cs typeface="+mn-cs"/>
              </a:rPr>
              <a:t>to be filled in electronically in IS Věda</a:t>
            </a:r>
          </a:p>
          <a:p>
            <a:pPr marL="396000" lvl="2" indent="0">
              <a:spcBef>
                <a:spcPts val="1000"/>
              </a:spcBef>
              <a:buNone/>
            </a:pPr>
            <a:r>
              <a:rPr lang="cs-CZ" sz="3800" dirty="0">
                <a:latin typeface="+mn-lt"/>
                <a:cs typeface="+mn-cs"/>
              </a:rPr>
              <a:t>After filling in by the research team and the mentor, the report must be printed out, signed by everyone (researchers and the mentor) and submitted to the faculty clerk - within one month of the end of the grant - i.e. by 30 April 2023</a:t>
            </a:r>
          </a:p>
          <a:p>
            <a:pPr marL="914400" lvl="2" indent="0">
              <a:spcBef>
                <a:spcPts val="1000"/>
              </a:spcBef>
              <a:buNone/>
            </a:pPr>
            <a:endParaRPr lang="cs-CZ" sz="3800" dirty="0">
              <a:latin typeface="+mn-lt"/>
              <a:cs typeface="+mn-cs"/>
            </a:endParaRPr>
          </a:p>
          <a:p>
            <a:pPr marL="914400" lvl="2" indent="0">
              <a:spcBef>
                <a:spcPts val="1000"/>
              </a:spcBef>
              <a:buNone/>
            </a:pPr>
            <a:r>
              <a:rPr lang="en-GB" sz="3800" dirty="0">
                <a:latin typeface="+mn-lt"/>
                <a:cs typeface="+mn-cs"/>
              </a:rPr>
              <a:t>This</a:t>
            </a:r>
            <a:r>
              <a:rPr lang="cs-CZ" sz="3800" dirty="0">
                <a:latin typeface="+mn-lt"/>
                <a:cs typeface="+mn-cs"/>
              </a:rPr>
              <a:t> is confirmed by the university clerk</a:t>
            </a:r>
          </a:p>
          <a:p>
            <a:pPr lvl="2">
              <a:spcBef>
                <a:spcPts val="1000"/>
              </a:spcBef>
            </a:pPr>
            <a:endParaRPr lang="cs-CZ" sz="3800" dirty="0">
              <a:latin typeface="+mn-lt"/>
              <a:cs typeface="+mn-cs"/>
            </a:endParaRPr>
          </a:p>
          <a:p>
            <a:pPr marL="540000" lvl="2" algn="just">
              <a:spcBef>
                <a:spcPts val="1000"/>
              </a:spcBef>
            </a:pPr>
            <a:endParaRPr lang="cs-CZ" sz="3800" dirty="0">
              <a:latin typeface="+mn-lt"/>
              <a:cs typeface="+mn-cs"/>
            </a:endParaRPr>
          </a:p>
          <a:p>
            <a:pPr marL="0" indent="0" algn="just">
              <a:buNone/>
            </a:pPr>
            <a:endParaRPr lang="cs-CZ" sz="3800" dirty="0">
              <a:latin typeface="+mn-lt"/>
              <a:cs typeface="+mn-cs"/>
            </a:endParaRPr>
          </a:p>
          <a:p>
            <a:pPr marL="1428750" lvl="4" indent="-514350">
              <a:buClr>
                <a:srgbClr val="D32D3F"/>
              </a:buClr>
              <a:buFont typeface="Wingdings" panose="05000000000000000000" pitchFamily="2" charset="2"/>
              <a:buChar char="§"/>
            </a:pPr>
            <a:endParaRPr lang="cs-CZ" sz="3200" dirty="0"/>
          </a:p>
          <a:p>
            <a:pPr marL="0" indent="0" algn="just">
              <a:buNone/>
            </a:pPr>
            <a:endParaRPr lang="cs-CZ" sz="3298" dirty="0">
              <a:latin typeface="+mj-lt"/>
            </a:endParaRPr>
          </a:p>
          <a:p>
            <a:pPr eaLnBrk="1" hangingPunct="1"/>
            <a:endParaRPr lang="cs-CZ" sz="3298" dirty="0"/>
          </a:p>
          <a:p>
            <a:pPr eaLnBrk="1" hangingPunct="1"/>
            <a:endParaRPr lang="cs-CZ" sz="3298" dirty="0"/>
          </a:p>
        </p:txBody>
      </p:sp>
    </p:spTree>
    <p:extLst>
      <p:ext uri="{BB962C8B-B14F-4D97-AF65-F5344CB8AC3E}">
        <p14:creationId xmlns:p14="http://schemas.microsoft.com/office/powerpoint/2010/main" val="1210724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pPr>
              <a:defRPr/>
            </a:pPr>
            <a:fld id="{E3809459-4FBE-4641-B106-F2EA3685F721}" type="slidenum">
              <a:rPr lang="cs-CZ" smtClean="0"/>
              <a:pPr>
                <a:defRPr/>
              </a:pPr>
              <a:t>32</a:t>
            </a:fld>
            <a:endParaRPr lang="cs-CZ"/>
          </a:p>
        </p:txBody>
      </p:sp>
      <p:sp>
        <p:nvSpPr>
          <p:cNvPr id="4" name="Nadpis 1"/>
          <p:cNvSpPr txBox="1">
            <a:spLocks/>
          </p:cNvSpPr>
          <p:nvPr/>
        </p:nvSpPr>
        <p:spPr bwMode="auto">
          <a:xfrm>
            <a:off x="3549174" y="599090"/>
            <a:ext cx="13005753" cy="77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50791" tIns="75396" rIns="150791" bIns="75396" numCol="1" anchor="ctr" anchorCtr="0" compatLnSpc="1">
            <a:prstTxWarp prst="textNoShape">
              <a:avLst/>
            </a:prstTxWarp>
          </a:bodyPr>
          <a:lstStyle>
            <a:lvl1pPr marL="571500" indent="-571500" algn="l" rtl="0" fontAlgn="base">
              <a:lnSpc>
                <a:spcPct val="90000"/>
              </a:lnSpc>
              <a:spcBef>
                <a:spcPct val="0"/>
              </a:spcBef>
              <a:spcAft>
                <a:spcPct val="0"/>
              </a:spcAft>
              <a:defRPr lang="cs-CZ" sz="2800" b="1" kern="1200" dirty="0">
                <a:solidFill>
                  <a:srgbClr val="428D96"/>
                </a:solidFill>
                <a:latin typeface="+mn-lt"/>
                <a:ea typeface="+mn-ea"/>
                <a:cs typeface="Arial" panose="020B0604020202020204" pitchFamily="34" charset="0"/>
              </a:defRPr>
            </a:lvl1pPr>
            <a:lvl2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2pPr>
            <a:lvl3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3pPr>
            <a:lvl4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4pPr>
            <a:lvl5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5pPr>
            <a:lvl6pPr marL="10287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6pPr>
            <a:lvl7pPr marL="14859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7pPr>
            <a:lvl8pPr marL="19431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8pPr>
            <a:lvl9pPr marL="24003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9pPr>
          </a:lstStyle>
          <a:p>
            <a:pPr algn="ctr"/>
            <a:r>
              <a:rPr lang="cs-CZ" sz="5400">
                <a:solidFill>
                  <a:schemeClr val="bg1"/>
                </a:solidFill>
              </a:rPr>
              <a:t>VI. Changes in the project</a:t>
            </a:r>
            <a:endParaRPr lang="cs-CZ" sz="5400" dirty="0">
              <a:solidFill>
                <a:schemeClr val="bg1"/>
              </a:solidFill>
              <a:latin typeface="Gill Sans"/>
              <a:ea typeface="+mj-ea"/>
              <a:cs typeface="+mj-cs"/>
            </a:endParaRPr>
          </a:p>
        </p:txBody>
      </p:sp>
      <p:sp>
        <p:nvSpPr>
          <p:cNvPr id="5" name="Zástupný symbol pro obsah 2"/>
          <p:cNvSpPr txBox="1">
            <a:spLocks/>
          </p:cNvSpPr>
          <p:nvPr/>
        </p:nvSpPr>
        <p:spPr>
          <a:xfrm>
            <a:off x="457200" y="2346960"/>
            <a:ext cx="18684240" cy="7265989"/>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j-lt"/>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3600">
                <a:latin typeface="+mn-lt"/>
                <a:cs typeface="+mn-cs"/>
              </a:rPr>
              <a:t>It is not possible to change the following during the project:</a:t>
            </a:r>
          </a:p>
          <a:p>
            <a:pPr marL="540000" algn="just"/>
            <a:r>
              <a:rPr lang="cs-CZ" sz="3600">
                <a:latin typeface="+mn-lt"/>
                <a:cs typeface="+mn-cs"/>
              </a:rPr>
              <a:t>Educational goals of researchers</a:t>
            </a:r>
          </a:p>
          <a:p>
            <a:pPr marL="540000" algn="just"/>
            <a:r>
              <a:rPr lang="cs-CZ" sz="3600">
                <a:latin typeface="+mn-lt"/>
                <a:cs typeface="+mn-cs"/>
              </a:rPr>
              <a:t>Ratio of personnel costs to the total amount of the project budget (amount of personnel costs, determined per unit)</a:t>
            </a:r>
          </a:p>
          <a:p>
            <a:pPr marL="540000" algn="just"/>
            <a:r>
              <a:rPr lang="cs-CZ" sz="3600">
                <a:latin typeface="+mn-lt"/>
                <a:cs typeface="+mn-cs"/>
              </a:rPr>
              <a:t>Amount of the mentor's remuneration</a:t>
            </a:r>
          </a:p>
          <a:p>
            <a:pPr marL="540000" algn="just"/>
            <a:r>
              <a:rPr lang="cs-CZ" sz="3600">
                <a:latin typeface="+mn-lt"/>
                <a:cs typeface="+mn-cs"/>
              </a:rPr>
              <a:t>Reduce faculty overheads below 15% of total project costs</a:t>
            </a:r>
          </a:p>
          <a:p>
            <a:pPr marL="540000" algn="just"/>
            <a:r>
              <a:rPr lang="cs-CZ" sz="3600">
                <a:latin typeface="+mn-lt"/>
                <a:cs typeface="+mn-cs"/>
              </a:rPr>
              <a:t>Increase the total work capacity for the whole project (total project budget)</a:t>
            </a:r>
          </a:p>
          <a:p>
            <a:pPr marL="540000" algn="just"/>
            <a:r>
              <a:rPr lang="cs-CZ" sz="3600">
                <a:latin typeface="+mn-lt"/>
                <a:cs typeface="+mn-cs"/>
              </a:rPr>
              <a:t>Waive the delivery of outputs</a:t>
            </a:r>
          </a:p>
          <a:p>
            <a:pPr marL="540000" algn="just"/>
            <a:r>
              <a:rPr lang="cs-CZ" sz="3600">
                <a:latin typeface="+mn-lt"/>
                <a:cs typeface="+mn-cs"/>
              </a:rPr>
              <a:t>Individual researcher - the grant is terminated</a:t>
            </a:r>
          </a:p>
          <a:p>
            <a:pPr marL="0" indent="0" algn="just">
              <a:buNone/>
            </a:pPr>
            <a:endParaRPr lang="cs-CZ" sz="3600" dirty="0">
              <a:latin typeface="+mn-lt"/>
              <a:cs typeface="+mn-cs"/>
            </a:endParaRPr>
          </a:p>
          <a:p>
            <a:pPr marL="0" indent="0" algn="just">
              <a:buNone/>
            </a:pPr>
            <a:endParaRPr lang="cs-CZ" sz="3600" dirty="0">
              <a:latin typeface="+mn-lt"/>
              <a:cs typeface="+mn-cs"/>
            </a:endParaRPr>
          </a:p>
          <a:p>
            <a:endParaRPr lang="cs-CZ" dirty="0"/>
          </a:p>
          <a:p>
            <a:endParaRPr lang="cs-CZ" dirty="0"/>
          </a:p>
          <a:p>
            <a:pPr marL="914400" lvl="2" indent="0">
              <a:spcBef>
                <a:spcPts val="1000"/>
              </a:spcBef>
              <a:buNone/>
            </a:pPr>
            <a:endParaRPr lang="cs-CZ" sz="3800" dirty="0">
              <a:latin typeface="+mn-lt"/>
              <a:cs typeface="+mn-cs"/>
            </a:endParaRPr>
          </a:p>
          <a:p>
            <a:pPr lvl="2">
              <a:spcBef>
                <a:spcPts val="1000"/>
              </a:spcBef>
            </a:pPr>
            <a:endParaRPr lang="cs-CZ" sz="3800" dirty="0">
              <a:latin typeface="+mn-lt"/>
              <a:cs typeface="+mn-cs"/>
            </a:endParaRPr>
          </a:p>
          <a:p>
            <a:pPr marL="540000" lvl="2" algn="just">
              <a:spcBef>
                <a:spcPts val="1000"/>
              </a:spcBef>
            </a:pPr>
            <a:endParaRPr lang="cs-CZ" sz="3800" dirty="0">
              <a:latin typeface="+mn-lt"/>
              <a:cs typeface="+mn-cs"/>
            </a:endParaRPr>
          </a:p>
          <a:p>
            <a:pPr marL="0" indent="0" algn="just">
              <a:buNone/>
            </a:pPr>
            <a:endParaRPr lang="cs-CZ" sz="3800" dirty="0">
              <a:latin typeface="+mn-lt"/>
              <a:cs typeface="+mn-cs"/>
            </a:endParaRPr>
          </a:p>
          <a:p>
            <a:pPr marL="1428750" lvl="4" indent="-514350">
              <a:buClr>
                <a:srgbClr val="D32D3F"/>
              </a:buClr>
              <a:buFont typeface="Wingdings" panose="05000000000000000000" pitchFamily="2" charset="2"/>
              <a:buChar char="§"/>
            </a:pPr>
            <a:endParaRPr lang="cs-CZ" sz="3200" dirty="0"/>
          </a:p>
          <a:p>
            <a:pPr marL="0" indent="0" algn="just">
              <a:buNone/>
            </a:pPr>
            <a:endParaRPr lang="cs-CZ" sz="3298" dirty="0">
              <a:latin typeface="+mj-lt"/>
            </a:endParaRPr>
          </a:p>
          <a:p>
            <a:pPr eaLnBrk="1" hangingPunct="1"/>
            <a:endParaRPr lang="cs-CZ" sz="3298" dirty="0"/>
          </a:p>
          <a:p>
            <a:pPr eaLnBrk="1" hangingPunct="1"/>
            <a:endParaRPr lang="cs-CZ" sz="3298" dirty="0"/>
          </a:p>
        </p:txBody>
      </p:sp>
    </p:spTree>
    <p:extLst>
      <p:ext uri="{BB962C8B-B14F-4D97-AF65-F5344CB8AC3E}">
        <p14:creationId xmlns:p14="http://schemas.microsoft.com/office/powerpoint/2010/main" val="3641987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pPr>
              <a:defRPr/>
            </a:pPr>
            <a:fld id="{E3809459-4FBE-4641-B106-F2EA3685F721}" type="slidenum">
              <a:rPr lang="cs-CZ" smtClean="0"/>
              <a:pPr>
                <a:defRPr/>
              </a:pPr>
              <a:t>33</a:t>
            </a:fld>
            <a:endParaRPr lang="cs-CZ"/>
          </a:p>
        </p:txBody>
      </p:sp>
      <p:sp>
        <p:nvSpPr>
          <p:cNvPr id="4" name="Nadpis 1"/>
          <p:cNvSpPr txBox="1">
            <a:spLocks/>
          </p:cNvSpPr>
          <p:nvPr/>
        </p:nvSpPr>
        <p:spPr bwMode="auto">
          <a:xfrm>
            <a:off x="3549174" y="599090"/>
            <a:ext cx="13005753" cy="77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50791" tIns="75396" rIns="150791" bIns="75396" numCol="1" anchor="ctr" anchorCtr="0" compatLnSpc="1">
            <a:prstTxWarp prst="textNoShape">
              <a:avLst/>
            </a:prstTxWarp>
          </a:bodyPr>
          <a:lstStyle>
            <a:lvl1pPr marL="571500" indent="-571500" algn="l" rtl="0" fontAlgn="base">
              <a:lnSpc>
                <a:spcPct val="90000"/>
              </a:lnSpc>
              <a:spcBef>
                <a:spcPct val="0"/>
              </a:spcBef>
              <a:spcAft>
                <a:spcPct val="0"/>
              </a:spcAft>
              <a:defRPr lang="cs-CZ" sz="2800" b="1" kern="1200" dirty="0">
                <a:solidFill>
                  <a:srgbClr val="428D96"/>
                </a:solidFill>
                <a:latin typeface="+mn-lt"/>
                <a:ea typeface="+mn-ea"/>
                <a:cs typeface="Arial" panose="020B0604020202020204" pitchFamily="34" charset="0"/>
              </a:defRPr>
            </a:lvl1pPr>
            <a:lvl2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2pPr>
            <a:lvl3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3pPr>
            <a:lvl4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4pPr>
            <a:lvl5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5pPr>
            <a:lvl6pPr marL="10287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6pPr>
            <a:lvl7pPr marL="14859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7pPr>
            <a:lvl8pPr marL="19431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8pPr>
            <a:lvl9pPr marL="24003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9pPr>
          </a:lstStyle>
          <a:p>
            <a:pPr algn="ctr"/>
            <a:r>
              <a:rPr lang="cs-CZ" sz="5400">
                <a:solidFill>
                  <a:schemeClr val="bg1"/>
                </a:solidFill>
              </a:rPr>
              <a:t>VI. Changes in the project</a:t>
            </a:r>
            <a:endParaRPr lang="cs-CZ" sz="5400" dirty="0">
              <a:solidFill>
                <a:schemeClr val="bg1"/>
              </a:solidFill>
              <a:latin typeface="Gill Sans"/>
            </a:endParaRPr>
          </a:p>
        </p:txBody>
      </p:sp>
      <p:sp>
        <p:nvSpPr>
          <p:cNvPr id="5" name="Zástupný symbol pro obsah 2"/>
          <p:cNvSpPr txBox="1">
            <a:spLocks/>
          </p:cNvSpPr>
          <p:nvPr/>
        </p:nvSpPr>
        <p:spPr>
          <a:xfrm>
            <a:off x="851338" y="1600200"/>
            <a:ext cx="17751972" cy="8012749"/>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j-lt"/>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3800">
                <a:latin typeface="+mn-lt"/>
                <a:cs typeface="+mn-cs"/>
              </a:rPr>
              <a:t>The changing of the project goal or procedures to achieve the project goals - after consultation with the mentor - included in the monthly report - head researcher includes a summary of the team's work. The mentor's consent is expressed by confirming the monthly report.</a:t>
            </a:r>
            <a:endParaRPr lang="cs-CZ" sz="3800" dirty="0">
              <a:latin typeface="+mn-lt"/>
              <a:cs typeface="+mn-cs"/>
            </a:endParaRPr>
          </a:p>
          <a:p>
            <a:pPr marL="0" indent="0" algn="just">
              <a:buNone/>
            </a:pPr>
            <a:endParaRPr lang="cs-CZ" sz="3800" dirty="0">
              <a:latin typeface="+mn-lt"/>
              <a:cs typeface="+mn-cs"/>
            </a:endParaRPr>
          </a:p>
          <a:p>
            <a:pPr marL="0" indent="0" algn="just">
              <a:buNone/>
            </a:pPr>
            <a:r>
              <a:rPr lang="cs-CZ" sz="3800">
                <a:latin typeface="+mn-lt"/>
                <a:cs typeface="+mn-cs"/>
              </a:rPr>
              <a:t>All changes listed below are announced by the head researcher in good time in the IS Věda to the faculty officer (nature of change, justification of change)</a:t>
            </a:r>
          </a:p>
          <a:p>
            <a:pPr marL="0" indent="0" algn="just">
              <a:buNone/>
            </a:pPr>
            <a:r>
              <a:rPr lang="cs-CZ" sz="3800">
                <a:latin typeface="+mn-lt"/>
                <a:cs typeface="+mn-cs"/>
              </a:rPr>
              <a:t>Faculty clerk:</a:t>
            </a:r>
          </a:p>
          <a:p>
            <a:pPr algn="just"/>
            <a:r>
              <a:rPr lang="cs-CZ" sz="3800">
                <a:latin typeface="+mn-lt"/>
                <a:cs typeface="+mn-cs"/>
              </a:rPr>
              <a:t>Ensures that changes are made in accordance with the conditions (Principles)</a:t>
            </a:r>
          </a:p>
          <a:p>
            <a:pPr algn="just"/>
            <a:r>
              <a:rPr lang="cs-CZ" sz="3800">
                <a:latin typeface="+mn-lt"/>
                <a:cs typeface="+mn-cs"/>
              </a:rPr>
              <a:t>Attaches any related written documentation in IS Věda (e.g. CV)</a:t>
            </a:r>
          </a:p>
          <a:p>
            <a:pPr algn="just"/>
            <a:r>
              <a:rPr lang="cs-CZ" sz="3800">
                <a:latin typeface="+mn-lt"/>
                <a:cs typeface="+mn-cs"/>
              </a:rPr>
              <a:t>Duly enters changes in the project register</a:t>
            </a:r>
          </a:p>
          <a:p>
            <a:pPr marL="0" indent="0" algn="just">
              <a:buNone/>
            </a:pPr>
            <a:endParaRPr lang="cs-CZ" sz="3800" dirty="0">
              <a:latin typeface="+mn-lt"/>
              <a:cs typeface="+mn-cs"/>
            </a:endParaRPr>
          </a:p>
          <a:p>
            <a:pPr marL="0" indent="0" algn="just">
              <a:buNone/>
            </a:pPr>
            <a:r>
              <a:rPr lang="cs-CZ" sz="3800">
                <a:latin typeface="+mn-lt"/>
                <a:cs typeface="+mn-cs"/>
              </a:rPr>
              <a:t>These changes are made (validated) by entry in the project register</a:t>
            </a:r>
          </a:p>
          <a:p>
            <a:pPr marL="0" indent="0" algn="just">
              <a:buNone/>
            </a:pPr>
            <a:endParaRPr lang="cs-CZ" sz="3800" dirty="0">
              <a:latin typeface="+mn-lt"/>
              <a:cs typeface="+mn-cs"/>
            </a:endParaRPr>
          </a:p>
          <a:p>
            <a:pPr marL="0" indent="0" algn="just">
              <a:buNone/>
            </a:pPr>
            <a:endParaRPr lang="cs-CZ" sz="3800" dirty="0">
              <a:latin typeface="+mn-lt"/>
              <a:cs typeface="+mn-cs"/>
            </a:endParaRPr>
          </a:p>
          <a:p>
            <a:pPr marL="0" indent="0" algn="just">
              <a:buNone/>
            </a:pPr>
            <a:endParaRPr lang="cs-CZ" sz="3800" dirty="0">
              <a:latin typeface="+mn-lt"/>
              <a:cs typeface="+mn-cs"/>
            </a:endParaRPr>
          </a:p>
          <a:p>
            <a:pPr lvl="2">
              <a:spcBef>
                <a:spcPts val="1000"/>
              </a:spcBef>
            </a:pPr>
            <a:endParaRPr lang="cs-CZ" sz="3800" dirty="0">
              <a:latin typeface="+mn-lt"/>
              <a:cs typeface="+mn-cs"/>
            </a:endParaRPr>
          </a:p>
          <a:p>
            <a:pPr marL="540000" lvl="2" algn="just">
              <a:spcBef>
                <a:spcPts val="1000"/>
              </a:spcBef>
            </a:pPr>
            <a:endParaRPr lang="cs-CZ" sz="3800" dirty="0">
              <a:latin typeface="+mn-lt"/>
              <a:cs typeface="+mn-cs"/>
            </a:endParaRPr>
          </a:p>
          <a:p>
            <a:pPr marL="0" indent="0" algn="just">
              <a:buNone/>
            </a:pPr>
            <a:endParaRPr lang="cs-CZ" sz="3800" dirty="0">
              <a:latin typeface="+mn-lt"/>
              <a:cs typeface="+mn-cs"/>
            </a:endParaRPr>
          </a:p>
          <a:p>
            <a:pPr marL="1428750" lvl="4" indent="-514350">
              <a:buClr>
                <a:srgbClr val="D32D3F"/>
              </a:buClr>
              <a:buFont typeface="Wingdings" panose="05000000000000000000" pitchFamily="2" charset="2"/>
              <a:buChar char="§"/>
            </a:pPr>
            <a:endParaRPr lang="cs-CZ" sz="3200" dirty="0"/>
          </a:p>
          <a:p>
            <a:pPr marL="0" indent="0" algn="just">
              <a:buNone/>
            </a:pPr>
            <a:endParaRPr lang="cs-CZ" sz="3298" dirty="0">
              <a:latin typeface="+mj-lt"/>
            </a:endParaRPr>
          </a:p>
          <a:p>
            <a:pPr eaLnBrk="1" hangingPunct="1"/>
            <a:endParaRPr lang="cs-CZ" sz="3298" dirty="0"/>
          </a:p>
          <a:p>
            <a:pPr eaLnBrk="1" hangingPunct="1"/>
            <a:endParaRPr lang="cs-CZ" sz="3298" dirty="0"/>
          </a:p>
        </p:txBody>
      </p:sp>
    </p:spTree>
    <p:extLst>
      <p:ext uri="{BB962C8B-B14F-4D97-AF65-F5344CB8AC3E}">
        <p14:creationId xmlns:p14="http://schemas.microsoft.com/office/powerpoint/2010/main" val="2171197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pPr>
              <a:defRPr/>
            </a:pPr>
            <a:fld id="{E3809459-4FBE-4641-B106-F2EA3685F721}" type="slidenum">
              <a:rPr lang="cs-CZ" smtClean="0"/>
              <a:pPr>
                <a:defRPr/>
              </a:pPr>
              <a:t>34</a:t>
            </a:fld>
            <a:endParaRPr lang="cs-CZ"/>
          </a:p>
        </p:txBody>
      </p:sp>
      <p:sp>
        <p:nvSpPr>
          <p:cNvPr id="4" name="Nadpis 1"/>
          <p:cNvSpPr txBox="1">
            <a:spLocks/>
          </p:cNvSpPr>
          <p:nvPr/>
        </p:nvSpPr>
        <p:spPr bwMode="auto">
          <a:xfrm>
            <a:off x="3549174" y="599090"/>
            <a:ext cx="13005753" cy="77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50791" tIns="75396" rIns="150791" bIns="75396" numCol="1" anchor="ctr" anchorCtr="0" compatLnSpc="1">
            <a:prstTxWarp prst="textNoShape">
              <a:avLst/>
            </a:prstTxWarp>
          </a:bodyPr>
          <a:lstStyle>
            <a:lvl1pPr marL="571500" indent="-571500" algn="l" rtl="0" fontAlgn="base">
              <a:lnSpc>
                <a:spcPct val="90000"/>
              </a:lnSpc>
              <a:spcBef>
                <a:spcPct val="0"/>
              </a:spcBef>
              <a:spcAft>
                <a:spcPct val="0"/>
              </a:spcAft>
              <a:defRPr lang="cs-CZ" sz="2800" b="1" kern="1200" dirty="0">
                <a:solidFill>
                  <a:srgbClr val="428D96"/>
                </a:solidFill>
                <a:latin typeface="+mn-lt"/>
                <a:ea typeface="+mn-ea"/>
                <a:cs typeface="Arial" panose="020B0604020202020204" pitchFamily="34" charset="0"/>
              </a:defRPr>
            </a:lvl1pPr>
            <a:lvl2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2pPr>
            <a:lvl3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3pPr>
            <a:lvl4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4pPr>
            <a:lvl5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5pPr>
            <a:lvl6pPr marL="10287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6pPr>
            <a:lvl7pPr marL="14859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7pPr>
            <a:lvl8pPr marL="19431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8pPr>
            <a:lvl9pPr marL="24003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9pPr>
          </a:lstStyle>
          <a:p>
            <a:pPr algn="ctr"/>
            <a:r>
              <a:rPr lang="cs-CZ" sz="5400">
                <a:solidFill>
                  <a:schemeClr val="bg1"/>
                </a:solidFill>
              </a:rPr>
              <a:t>VI. Changes in the project</a:t>
            </a:r>
            <a:endParaRPr lang="cs-CZ" sz="5400" dirty="0">
              <a:solidFill>
                <a:schemeClr val="bg1"/>
              </a:solidFill>
              <a:latin typeface="Gill Sans"/>
            </a:endParaRPr>
          </a:p>
        </p:txBody>
      </p:sp>
      <p:sp>
        <p:nvSpPr>
          <p:cNvPr id="5" name="Zástupný symbol pro obsah 2"/>
          <p:cNvSpPr txBox="1">
            <a:spLocks/>
          </p:cNvSpPr>
          <p:nvPr/>
        </p:nvSpPr>
        <p:spPr>
          <a:xfrm>
            <a:off x="851338" y="1600200"/>
            <a:ext cx="17140827" cy="8012749"/>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j-lt"/>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cs-CZ" sz="3800" dirty="0">
              <a:latin typeface="+mn-lt"/>
              <a:cs typeface="+mn-cs"/>
            </a:endParaRPr>
          </a:p>
          <a:p>
            <a:pPr marL="0" indent="0" algn="just">
              <a:buNone/>
            </a:pPr>
            <a:r>
              <a:rPr lang="cs-CZ" sz="3800">
                <a:latin typeface="+mn-lt"/>
                <a:cs typeface="+mn-cs"/>
              </a:rPr>
              <a:t>Other changes:</a:t>
            </a:r>
          </a:p>
          <a:p>
            <a:pPr algn="just"/>
            <a:r>
              <a:rPr lang="cs-CZ" sz="3200">
                <a:latin typeface="+mn-lt"/>
                <a:cs typeface="+mn-cs"/>
              </a:rPr>
              <a:t>Change of planned destination for the internship, or change of planned date (after approval by the faculty clerk, a description of activities in the given month will be stated in the monthly report in the month in which the change was approved - for the given researcher - description of activities in given month) </a:t>
            </a:r>
          </a:p>
          <a:p>
            <a:pPr algn="just"/>
            <a:endParaRPr lang="cs-CZ" sz="3200" dirty="0">
              <a:latin typeface="+mn-lt"/>
              <a:cs typeface="+mn-cs"/>
            </a:endParaRPr>
          </a:p>
          <a:p>
            <a:pPr algn="just"/>
            <a:r>
              <a:rPr lang="cs-CZ" sz="3200">
                <a:latin typeface="+mn-lt"/>
                <a:cs typeface="+mn-cs"/>
              </a:rPr>
              <a:t>Changes to the project budget (movements between items) - except for the mentor and the ratio of personnel costs to the total project budget - changes made by the principal investigator in the monthly report - approved by the faculty clerk - summary of team work - in the month in which the change was approved</a:t>
            </a:r>
          </a:p>
          <a:p>
            <a:pPr algn="just"/>
            <a:endParaRPr lang="cs-CZ" sz="3200" dirty="0">
              <a:latin typeface="+mn-lt"/>
              <a:cs typeface="+mn-cs"/>
            </a:endParaRPr>
          </a:p>
          <a:p>
            <a:pPr algn="just"/>
            <a:r>
              <a:rPr lang="cs-CZ" sz="3200">
                <a:latin typeface="+mn-lt"/>
                <a:cs typeface="+mn-cs"/>
              </a:rPr>
              <a:t>Change of the form of financing of a researcher - from employment to scholarship and vice versa - only with the consent of faculty management - can be listed in the project only after formal confirmation (termination of scholarship financing and employment or vice versa) - same rules as for personnel changes</a:t>
            </a:r>
            <a:endParaRPr lang="cs-CZ" sz="3200" dirty="0">
              <a:latin typeface="+mn-lt"/>
              <a:cs typeface="+mn-cs"/>
            </a:endParaRPr>
          </a:p>
          <a:p>
            <a:pPr algn="just"/>
            <a:endParaRPr lang="cs-CZ" sz="3800" dirty="0">
              <a:latin typeface="+mn-lt"/>
              <a:cs typeface="+mn-cs"/>
            </a:endParaRPr>
          </a:p>
          <a:p>
            <a:pPr marL="0" indent="0" algn="just">
              <a:buNone/>
            </a:pPr>
            <a:endParaRPr lang="cs-CZ" sz="3800" dirty="0">
              <a:latin typeface="+mn-lt"/>
              <a:cs typeface="+mn-cs"/>
            </a:endParaRPr>
          </a:p>
          <a:p>
            <a:pPr marL="0" indent="0" algn="just">
              <a:buNone/>
            </a:pPr>
            <a:endParaRPr lang="cs-CZ" sz="3800" dirty="0">
              <a:latin typeface="+mn-lt"/>
              <a:cs typeface="+mn-cs"/>
            </a:endParaRPr>
          </a:p>
          <a:p>
            <a:pPr lvl="2">
              <a:spcBef>
                <a:spcPts val="1000"/>
              </a:spcBef>
            </a:pPr>
            <a:endParaRPr lang="cs-CZ" sz="3800" dirty="0">
              <a:latin typeface="+mn-lt"/>
              <a:cs typeface="+mn-cs"/>
            </a:endParaRPr>
          </a:p>
          <a:p>
            <a:pPr marL="540000" lvl="2" algn="just">
              <a:spcBef>
                <a:spcPts val="1000"/>
              </a:spcBef>
            </a:pPr>
            <a:endParaRPr lang="cs-CZ" sz="3800" dirty="0">
              <a:latin typeface="+mn-lt"/>
              <a:cs typeface="+mn-cs"/>
            </a:endParaRPr>
          </a:p>
          <a:p>
            <a:pPr marL="0" indent="0" algn="just">
              <a:buNone/>
            </a:pPr>
            <a:endParaRPr lang="cs-CZ" sz="3800" dirty="0">
              <a:latin typeface="+mn-lt"/>
              <a:cs typeface="+mn-cs"/>
            </a:endParaRPr>
          </a:p>
          <a:p>
            <a:pPr marL="1428750" lvl="4" indent="-514350">
              <a:buClr>
                <a:srgbClr val="D32D3F"/>
              </a:buClr>
              <a:buFont typeface="Wingdings" panose="05000000000000000000" pitchFamily="2" charset="2"/>
              <a:buChar char="§"/>
            </a:pPr>
            <a:endParaRPr lang="cs-CZ" sz="3200" dirty="0"/>
          </a:p>
          <a:p>
            <a:pPr marL="0" indent="0" algn="just">
              <a:buNone/>
            </a:pPr>
            <a:endParaRPr lang="cs-CZ" sz="3298" dirty="0">
              <a:latin typeface="+mj-lt"/>
            </a:endParaRPr>
          </a:p>
          <a:p>
            <a:pPr eaLnBrk="1" hangingPunct="1"/>
            <a:endParaRPr lang="cs-CZ" sz="3298" dirty="0"/>
          </a:p>
          <a:p>
            <a:pPr eaLnBrk="1" hangingPunct="1"/>
            <a:endParaRPr lang="cs-CZ" sz="3298" dirty="0"/>
          </a:p>
        </p:txBody>
      </p:sp>
    </p:spTree>
    <p:extLst>
      <p:ext uri="{BB962C8B-B14F-4D97-AF65-F5344CB8AC3E}">
        <p14:creationId xmlns:p14="http://schemas.microsoft.com/office/powerpoint/2010/main" val="2381137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pPr>
              <a:defRPr/>
            </a:pPr>
            <a:fld id="{E3809459-4FBE-4641-B106-F2EA3685F721}" type="slidenum">
              <a:rPr lang="cs-CZ" smtClean="0"/>
              <a:pPr>
                <a:defRPr/>
              </a:pPr>
              <a:t>35</a:t>
            </a:fld>
            <a:endParaRPr lang="cs-CZ"/>
          </a:p>
        </p:txBody>
      </p:sp>
      <p:sp>
        <p:nvSpPr>
          <p:cNvPr id="4" name="Nadpis 1"/>
          <p:cNvSpPr txBox="1">
            <a:spLocks/>
          </p:cNvSpPr>
          <p:nvPr/>
        </p:nvSpPr>
        <p:spPr bwMode="auto">
          <a:xfrm>
            <a:off x="3549174" y="599090"/>
            <a:ext cx="13005753" cy="77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50791" tIns="75396" rIns="150791" bIns="75396" numCol="1" anchor="ctr" anchorCtr="0" compatLnSpc="1">
            <a:prstTxWarp prst="textNoShape">
              <a:avLst/>
            </a:prstTxWarp>
          </a:bodyPr>
          <a:lstStyle>
            <a:lvl1pPr marL="571500" indent="-571500" algn="l" rtl="0" fontAlgn="base">
              <a:lnSpc>
                <a:spcPct val="90000"/>
              </a:lnSpc>
              <a:spcBef>
                <a:spcPct val="0"/>
              </a:spcBef>
              <a:spcAft>
                <a:spcPct val="0"/>
              </a:spcAft>
              <a:defRPr lang="cs-CZ" sz="2800" b="1" kern="1200" dirty="0">
                <a:solidFill>
                  <a:srgbClr val="428D96"/>
                </a:solidFill>
                <a:latin typeface="+mn-lt"/>
                <a:ea typeface="+mn-ea"/>
                <a:cs typeface="Arial" panose="020B0604020202020204" pitchFamily="34" charset="0"/>
              </a:defRPr>
            </a:lvl1pPr>
            <a:lvl2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2pPr>
            <a:lvl3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3pPr>
            <a:lvl4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4pPr>
            <a:lvl5pPr marL="5715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5pPr>
            <a:lvl6pPr marL="10287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6pPr>
            <a:lvl7pPr marL="14859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7pPr>
            <a:lvl8pPr marL="19431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8pPr>
            <a:lvl9pPr marL="2400300" indent="-571500" algn="l" rtl="0" fontAlgn="base">
              <a:lnSpc>
                <a:spcPct val="90000"/>
              </a:lnSpc>
              <a:spcBef>
                <a:spcPct val="0"/>
              </a:spcBef>
              <a:spcAft>
                <a:spcPct val="0"/>
              </a:spcAft>
              <a:defRPr sz="2800" b="1">
                <a:solidFill>
                  <a:srgbClr val="428D96"/>
                </a:solidFill>
                <a:latin typeface="Calibri" panose="020F0502020204030204" pitchFamily="34" charset="0"/>
                <a:cs typeface="Arial" panose="020B0604020202020204" pitchFamily="34" charset="0"/>
              </a:defRPr>
            </a:lvl9pPr>
          </a:lstStyle>
          <a:p>
            <a:pPr algn="ctr"/>
            <a:r>
              <a:rPr lang="cs-CZ" sz="5400">
                <a:solidFill>
                  <a:schemeClr val="bg1"/>
                </a:solidFill>
              </a:rPr>
              <a:t>VI. Changes in the project</a:t>
            </a:r>
            <a:endParaRPr lang="cs-CZ" sz="5400" dirty="0">
              <a:solidFill>
                <a:schemeClr val="bg1"/>
              </a:solidFill>
              <a:latin typeface="Gill Sans"/>
            </a:endParaRPr>
          </a:p>
        </p:txBody>
      </p:sp>
      <p:sp>
        <p:nvSpPr>
          <p:cNvPr id="5" name="Zástupný symbol pro obsah 2"/>
          <p:cNvSpPr txBox="1">
            <a:spLocks/>
          </p:cNvSpPr>
          <p:nvPr/>
        </p:nvSpPr>
        <p:spPr>
          <a:xfrm>
            <a:off x="157164" y="1657351"/>
            <a:ext cx="18564780" cy="8553450"/>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j-lt"/>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800" dirty="0">
                <a:latin typeface="+mn-lt"/>
                <a:cs typeface="+mn-cs"/>
              </a:rPr>
              <a:t>Personnel changes can always be made only on the 1st day of the month (validity so that they are reflected in implementation from the 1st day of the following month):</a:t>
            </a:r>
          </a:p>
          <a:p>
            <a:pPr algn="just"/>
            <a:r>
              <a:rPr lang="cs-CZ" sz="2800" dirty="0">
                <a:latin typeface="+mn-lt"/>
                <a:cs typeface="+mn-cs"/>
              </a:rPr>
              <a:t>Change of mentor - identification of the mentor and presentation of their CV </a:t>
            </a:r>
          </a:p>
          <a:p>
            <a:pPr algn="just"/>
            <a:r>
              <a:rPr lang="cs-CZ" sz="2800" dirty="0">
                <a:latin typeface="+mn-lt"/>
                <a:cs typeface="+mn-cs"/>
              </a:rPr>
              <a:t>Change of head researcher - can be replaced only by another member of the research team</a:t>
            </a:r>
          </a:p>
          <a:p>
            <a:pPr algn="just"/>
            <a:r>
              <a:rPr lang="cs-CZ" sz="2800" dirty="0">
                <a:latin typeface="+mn-lt"/>
                <a:cs typeface="+mn-cs"/>
              </a:rPr>
              <a:t>Departure of other researcher (e.g. when a current researcher leaves the team or moves to the position of head researcher)</a:t>
            </a:r>
          </a:p>
          <a:p>
            <a:pPr marL="720000" algn="just">
              <a:buFont typeface="Wingdings" panose="05000000000000000000" pitchFamily="2" charset="2"/>
              <a:buChar char="Ø"/>
            </a:pPr>
            <a:r>
              <a:rPr lang="cs-CZ" sz="2800" dirty="0">
                <a:latin typeface="+mn-lt"/>
                <a:cs typeface="+mn-cs"/>
              </a:rPr>
              <a:t>Other researchers can be replaced with another student - student must be identified and their CV presented</a:t>
            </a:r>
          </a:p>
          <a:p>
            <a:pPr marL="720000" algn="just">
              <a:buFont typeface="Wingdings" panose="05000000000000000000" pitchFamily="2" charset="2"/>
              <a:buChar char="Ø"/>
            </a:pPr>
            <a:r>
              <a:rPr lang="cs-CZ" sz="2800" dirty="0">
                <a:latin typeface="+mn-lt"/>
                <a:cs typeface="+mn-cs"/>
              </a:rPr>
              <a:t>The work capacity of the other researcher is divided among the remaining researchers</a:t>
            </a:r>
          </a:p>
          <a:p>
            <a:pPr marL="720000" algn="just">
              <a:buFont typeface="Wingdings" panose="05000000000000000000" pitchFamily="2" charset="2"/>
              <a:buChar char="Ø"/>
            </a:pPr>
            <a:r>
              <a:rPr lang="cs-CZ" sz="2800" dirty="0">
                <a:latin typeface="+mn-lt"/>
                <a:cs typeface="+mn-cs"/>
              </a:rPr>
              <a:t>Change of budget - reduction of total project budget by units, corresponding to the workload of the outgoing researcher</a:t>
            </a:r>
          </a:p>
          <a:p>
            <a:pPr algn="just"/>
            <a:r>
              <a:rPr lang="cs-CZ" sz="2800" dirty="0">
                <a:latin typeface="+mn-lt"/>
                <a:cs typeface="+mn-cs"/>
              </a:rPr>
              <a:t>The head researcher summarises the team's work in a monthly report preceding the month in which the change occurs</a:t>
            </a:r>
          </a:p>
          <a:p>
            <a:pPr marL="0" indent="0">
              <a:buNone/>
            </a:pPr>
            <a:endParaRPr lang="cs-CZ" sz="2800" dirty="0">
              <a:latin typeface="+mn-lt"/>
              <a:cs typeface="+mn-cs"/>
            </a:endParaRPr>
          </a:p>
          <a:p>
            <a:pPr marL="0" indent="0">
              <a:buNone/>
            </a:pPr>
            <a:r>
              <a:rPr lang="cs-CZ" sz="2800" dirty="0">
                <a:latin typeface="+mn-lt"/>
                <a:cs typeface="+mn-cs"/>
              </a:rPr>
              <a:t>In the case of personnel changes, other defined conditions must be met - limitation of the total amount of full-time equivalent work at CU, implementation of internship abroad with full-time equivalent of 0.3 and higher.</a:t>
            </a:r>
          </a:p>
        </p:txBody>
      </p:sp>
    </p:spTree>
    <p:extLst>
      <p:ext uri="{BB962C8B-B14F-4D97-AF65-F5344CB8AC3E}">
        <p14:creationId xmlns:p14="http://schemas.microsoft.com/office/powerpoint/2010/main" val="3110413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a:r>
              <a:rPr lang="cs-CZ" sz="5400" b="1">
                <a:solidFill>
                  <a:schemeClr val="bg1"/>
                </a:solidFill>
                <a:latin typeface="Gill Sans"/>
              </a:rPr>
              <a:t>VII. Evaluation of Final Reports</a:t>
            </a:r>
            <a:endParaRPr lang="cs-CZ" sz="5400" b="1" dirty="0">
              <a:solidFill>
                <a:schemeClr val="bg1"/>
              </a:solidFill>
              <a:latin typeface="Gill Sans"/>
            </a:endParaRPr>
          </a:p>
        </p:txBody>
      </p:sp>
      <p:sp>
        <p:nvSpPr>
          <p:cNvPr id="3" name="Zástupný symbol pro obsah 2"/>
          <p:cNvSpPr>
            <a:spLocks noGrp="1"/>
          </p:cNvSpPr>
          <p:nvPr>
            <p:ph idx="1"/>
          </p:nvPr>
        </p:nvSpPr>
        <p:spPr>
          <a:xfrm>
            <a:off x="375493" y="1539240"/>
            <a:ext cx="18806587" cy="8492266"/>
          </a:xfrm>
        </p:spPr>
        <p:txBody>
          <a:bodyPr/>
          <a:lstStyle/>
          <a:p>
            <a:pPr marL="0" indent="0">
              <a:spcBef>
                <a:spcPts val="0"/>
              </a:spcBef>
              <a:buNone/>
            </a:pPr>
            <a:r>
              <a:rPr lang="cs-CZ" sz="3958" b="1"/>
              <a:t>     </a:t>
            </a:r>
            <a:endParaRPr lang="cs-CZ" sz="3958" b="1" dirty="0"/>
          </a:p>
          <a:p>
            <a:pPr>
              <a:spcBef>
                <a:spcPts val="0"/>
              </a:spcBef>
            </a:pPr>
            <a:r>
              <a:rPr lang="cs-CZ"/>
              <a:t>Evaluated by the Commission of Rapporteurs</a:t>
            </a:r>
          </a:p>
          <a:p>
            <a:pPr>
              <a:spcBef>
                <a:spcPts val="0"/>
              </a:spcBef>
            </a:pPr>
            <a:r>
              <a:rPr lang="cs-CZ"/>
              <a:t>The commission evaluates the fulfillment of the project research goal and outputs and fulfillment of the educational goals of individual researchers</a:t>
            </a:r>
          </a:p>
          <a:p>
            <a:pPr>
              <a:spcBef>
                <a:spcPts val="0"/>
              </a:spcBef>
            </a:pPr>
            <a:r>
              <a:rPr lang="cs-CZ"/>
              <a:t>Minutes shall be taken of the commission's meeting, which shall include any list of prematurely terminated projects </a:t>
            </a:r>
          </a:p>
          <a:p>
            <a:pPr>
              <a:spcBef>
                <a:spcPts val="0"/>
              </a:spcBef>
            </a:pPr>
            <a:r>
              <a:rPr lang="cs-CZ"/>
              <a:t>The minutes of the meeting will be published</a:t>
            </a:r>
          </a:p>
          <a:p>
            <a:pPr>
              <a:spcBef>
                <a:spcPts val="0"/>
              </a:spcBef>
            </a:pPr>
            <a:r>
              <a:rPr lang="cs-CZ"/>
              <a:t>Criteria - will be part of methodological materials for applicants/researchers, newsletters</a:t>
            </a:r>
            <a:endParaRPr lang="cs-CZ" sz="3958" b="1" dirty="0"/>
          </a:p>
          <a:p>
            <a:pPr marL="0" indent="0">
              <a:spcBef>
                <a:spcPts val="0"/>
              </a:spcBef>
              <a:buNone/>
            </a:pPr>
            <a:endParaRPr lang="cs-CZ" sz="3958" b="1" dirty="0"/>
          </a:p>
        </p:txBody>
      </p:sp>
    </p:spTree>
    <p:extLst>
      <p:ext uri="{BB962C8B-B14F-4D97-AF65-F5344CB8AC3E}">
        <p14:creationId xmlns:p14="http://schemas.microsoft.com/office/powerpoint/2010/main" val="3033523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2A869607-66BA-40BC-AF9E-2976597B7D03}"/>
              </a:ext>
            </a:extLst>
          </p:cNvPr>
          <p:cNvSpPr txBox="1">
            <a:spLocks/>
          </p:cNvSpPr>
          <p:nvPr/>
        </p:nvSpPr>
        <p:spPr>
          <a:xfrm>
            <a:off x="-1" y="327099"/>
            <a:ext cx="13963974" cy="922736"/>
          </a:xfrm>
          <a:prstGeom prst="rect">
            <a:avLst/>
          </a:prstGeom>
        </p:spPr>
        <p:txBody>
          <a:bodyPr vert="horz" lIns="91440" tIns="45720" rIns="91440" bIns="45720" anchor="b">
            <a:noAutofit/>
          </a:bodyPr>
          <a:lstStyle>
            <a:lvl1pPr algn="ctr" defTabSz="1507846" rtl="0" eaLnBrk="1" latinLnBrk="0" hangingPunct="1">
              <a:lnSpc>
                <a:spcPct val="90000"/>
              </a:lnSpc>
              <a:spcBef>
                <a:spcPct val="0"/>
              </a:spcBef>
              <a:buNone/>
              <a:defRPr sz="9894" kern="1200">
                <a:solidFill>
                  <a:schemeClr val="tx1"/>
                </a:solidFill>
                <a:latin typeface="+mj-lt"/>
                <a:ea typeface="+mj-ea"/>
                <a:cs typeface="+mj-cs"/>
              </a:defRPr>
            </a:lvl1pPr>
          </a:lstStyle>
          <a:p>
            <a:pPr algn="l"/>
            <a:r>
              <a:rPr lang="cs-CZ" sz="5400" b="1" spc="5">
                <a:solidFill>
                  <a:schemeClr val="bg1"/>
                </a:solidFill>
                <a:latin typeface="Gill Sans"/>
              </a:rPr>
              <a:t> </a:t>
            </a:r>
            <a:endParaRPr lang="cs-CZ" sz="5400" b="1" dirty="0">
              <a:solidFill>
                <a:schemeClr val="bg1"/>
              </a:solidFill>
              <a:latin typeface="Gill Sans"/>
            </a:endParaRPr>
          </a:p>
        </p:txBody>
      </p:sp>
      <p:sp>
        <p:nvSpPr>
          <p:cNvPr id="5" name="Obdélník 4">
            <a:extLst>
              <a:ext uri="{FF2B5EF4-FFF2-40B4-BE49-F238E27FC236}">
                <a16:creationId xmlns:a16="http://schemas.microsoft.com/office/drawing/2014/main" id="{19056D1B-7380-48CC-82B5-F0A9F41E70C0}"/>
              </a:ext>
            </a:extLst>
          </p:cNvPr>
          <p:cNvSpPr>
            <a:spLocks noChangeArrowheads="1"/>
          </p:cNvSpPr>
          <p:nvPr/>
        </p:nvSpPr>
        <p:spPr bwMode="auto">
          <a:xfrm>
            <a:off x="1638768" y="3461048"/>
            <a:ext cx="15069016"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39763" indent="-627063" eaLnBrk="0" hangingPunct="0">
              <a:tabLst>
                <a:tab pos="641350" algn="l"/>
              </a:tabLst>
              <a:defRPr sz="2400">
                <a:solidFill>
                  <a:schemeClr val="tx1"/>
                </a:solidFill>
                <a:latin typeface="Arial" pitchFamily="34" charset="0"/>
                <a:ea typeface="ＭＳ Ｐゴシック" pitchFamily="34" charset="-128"/>
              </a:defRPr>
            </a:lvl1pPr>
            <a:lvl2pPr marL="1096963" indent="-627063" eaLnBrk="0" hangingPunct="0">
              <a:tabLst>
                <a:tab pos="641350" algn="l"/>
              </a:tabLst>
              <a:defRPr sz="2400">
                <a:solidFill>
                  <a:schemeClr val="tx1"/>
                </a:solidFill>
                <a:latin typeface="Arial" pitchFamily="34" charset="0"/>
                <a:ea typeface="ＭＳ Ｐゴシック" pitchFamily="34" charset="-128"/>
              </a:defRPr>
            </a:lvl2pPr>
            <a:lvl3pPr marL="1143000" indent="-228600" eaLnBrk="0" hangingPunct="0">
              <a:tabLst>
                <a:tab pos="641350" algn="l"/>
              </a:tabLst>
              <a:defRPr sz="2400">
                <a:solidFill>
                  <a:schemeClr val="tx1"/>
                </a:solidFill>
                <a:latin typeface="Arial" pitchFamily="34" charset="0"/>
                <a:ea typeface="ＭＳ Ｐゴシック" pitchFamily="34" charset="-128"/>
              </a:defRPr>
            </a:lvl3pPr>
            <a:lvl4pPr marL="1600200" indent="-228600" eaLnBrk="0" hangingPunct="0">
              <a:tabLst>
                <a:tab pos="641350" algn="l"/>
              </a:tabLst>
              <a:defRPr sz="2400">
                <a:solidFill>
                  <a:schemeClr val="tx1"/>
                </a:solidFill>
                <a:latin typeface="Arial" pitchFamily="34" charset="0"/>
                <a:ea typeface="ＭＳ Ｐゴシック" pitchFamily="34" charset="-128"/>
              </a:defRPr>
            </a:lvl4pPr>
            <a:lvl5pPr marL="2057400" indent="-228600" eaLnBrk="0" hangingPunct="0">
              <a:tabLst>
                <a:tab pos="6413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413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413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413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41350" algn="l"/>
              </a:tabLst>
              <a:defRPr sz="2400">
                <a:solidFill>
                  <a:schemeClr val="tx1"/>
                </a:solidFill>
                <a:latin typeface="Arial" pitchFamily="34" charset="0"/>
                <a:ea typeface="ＭＳ Ｐゴシック" pitchFamily="34" charset="-128"/>
              </a:defRPr>
            </a:lvl9pPr>
          </a:lstStyle>
          <a:p>
            <a:pPr marL="12700" indent="0" eaLnBrk="1" hangingPunct="1">
              <a:buClr>
                <a:srgbClr val="D32D3F"/>
              </a:buClr>
            </a:pPr>
            <a:endParaRPr lang="cs-CZ" altLang="cs-CZ" sz="5400" dirty="0">
              <a:latin typeface="Gill Sans MT" pitchFamily="34" charset="-18"/>
            </a:endParaRPr>
          </a:p>
          <a:p>
            <a:pPr marL="12700" indent="0" algn="ctr" eaLnBrk="1" hangingPunct="1">
              <a:buClr>
                <a:srgbClr val="D32D3F"/>
              </a:buClr>
            </a:pPr>
            <a:endParaRPr lang="cs-CZ" sz="5400" dirty="0">
              <a:latin typeface="Gill Sans MT" pitchFamily="34" charset="-18"/>
            </a:endParaRPr>
          </a:p>
          <a:p>
            <a:pPr marL="469900" lvl="1" indent="0" eaLnBrk="1" hangingPunct="1">
              <a:buClr>
                <a:srgbClr val="D32D3F"/>
              </a:buClr>
            </a:pPr>
            <a:endParaRPr lang="en-GB" altLang="cs-CZ" sz="5400" dirty="0">
              <a:latin typeface="Gill Sans MT" pitchFamily="34" charset="-18"/>
            </a:endParaRPr>
          </a:p>
          <a:p>
            <a:pPr marL="469900" lvl="1" indent="0" eaLnBrk="1" hangingPunct="1">
              <a:buClr>
                <a:srgbClr val="D32D3F"/>
              </a:buClr>
            </a:pPr>
            <a:endParaRPr lang="cs-CZ" altLang="cs-CZ" sz="5400" dirty="0">
              <a:latin typeface="Gill Sans MT" pitchFamily="34" charset="-18"/>
            </a:endParaRPr>
          </a:p>
          <a:p>
            <a:pPr marL="469900" lvl="1" indent="0" eaLnBrk="1" hangingPunct="1">
              <a:buClr>
                <a:srgbClr val="D32D3F"/>
              </a:buClr>
            </a:pPr>
            <a:endParaRPr lang="cs-CZ" altLang="cs-CZ" sz="5400" dirty="0">
              <a:latin typeface="Gill Sans MT" pitchFamily="34" charset="-18"/>
            </a:endParaRPr>
          </a:p>
        </p:txBody>
      </p:sp>
      <p:sp>
        <p:nvSpPr>
          <p:cNvPr id="7" name="object 35">
            <a:extLst>
              <a:ext uri="{FF2B5EF4-FFF2-40B4-BE49-F238E27FC236}">
                <a16:creationId xmlns:a16="http://schemas.microsoft.com/office/drawing/2014/main" id="{1C886018-7E6B-4040-8D61-445BF7D4CB3E}"/>
              </a:ext>
            </a:extLst>
          </p:cNvPr>
          <p:cNvSpPr/>
          <p:nvPr/>
        </p:nvSpPr>
        <p:spPr>
          <a:xfrm>
            <a:off x="0" y="0"/>
            <a:ext cx="20104100" cy="1576934"/>
          </a:xfrm>
          <a:custGeom>
            <a:avLst/>
            <a:gdLst/>
            <a:ahLst/>
            <a:cxnLst/>
            <a:rect l="l" t="t" r="r" b="b"/>
            <a:pathLst>
              <a:path w="20104100" h="167640">
                <a:moveTo>
                  <a:pt x="0" y="167534"/>
                </a:moveTo>
                <a:lnTo>
                  <a:pt x="20104099" y="167534"/>
                </a:lnTo>
                <a:lnTo>
                  <a:pt x="20104099" y="0"/>
                </a:lnTo>
                <a:lnTo>
                  <a:pt x="0" y="0"/>
                </a:lnTo>
                <a:lnTo>
                  <a:pt x="0" y="167534"/>
                </a:lnTo>
                <a:close/>
              </a:path>
            </a:pathLst>
          </a:custGeom>
          <a:solidFill>
            <a:srgbClr val="D22D40"/>
          </a:solidFill>
        </p:spPr>
        <p:txBody>
          <a:bodyPr wrap="square" lIns="0" tIns="0" rIns="0" bIns="0">
            <a:spAutoFit/>
          </a:bodyPr>
          <a:lstStyle/>
          <a:p>
            <a:endParaRPr dirty="0"/>
          </a:p>
        </p:txBody>
      </p:sp>
      <p:pic>
        <p:nvPicPr>
          <p:cNvPr id="12" name="Picture 22" descr="UK-5162-version1-reduk593version1graficka_podob">
            <a:extLst>
              <a:ext uri="{FF2B5EF4-FFF2-40B4-BE49-F238E27FC236}">
                <a16:creationId xmlns:a16="http://schemas.microsoft.com/office/drawing/2014/main" id="{C1536374-82F4-461D-BCEE-D65CB9A509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8238" y="4339525"/>
            <a:ext cx="2838099" cy="28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
            <a:extLst>
              <a:ext uri="{FF2B5EF4-FFF2-40B4-BE49-F238E27FC236}">
                <a16:creationId xmlns:a16="http://schemas.microsoft.com/office/drawing/2014/main" id="{D5F48BCA-29ED-43AB-B699-E2935AA91E83}"/>
              </a:ext>
            </a:extLst>
          </p:cNvPr>
          <p:cNvSpPr txBox="1">
            <a:spLocks noChangeArrowheads="1"/>
          </p:cNvSpPr>
          <p:nvPr/>
        </p:nvSpPr>
        <p:spPr bwMode="auto">
          <a:xfrm>
            <a:off x="7805787" y="8210293"/>
            <a:ext cx="3683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cs-CZ" altLang="cs-CZ" sz="5400">
                <a:latin typeface="Gill Sans MT" pitchFamily="34" charset="-18"/>
              </a:rPr>
              <a:t>http://www.cuni.cz</a:t>
            </a:r>
          </a:p>
          <a:p>
            <a:pPr algn="ctr" eaLnBrk="1" hangingPunct="1"/>
            <a:endParaRPr lang="cs-CZ" altLang="cs-CZ" sz="3600" dirty="0">
              <a:latin typeface="Gill Sans MT" pitchFamily="34" charset="-18"/>
            </a:endParaRPr>
          </a:p>
        </p:txBody>
      </p:sp>
      <p:sp>
        <p:nvSpPr>
          <p:cNvPr id="8" name="Nadpis 1">
            <a:extLst>
              <a:ext uri="{FF2B5EF4-FFF2-40B4-BE49-F238E27FC236}">
                <a16:creationId xmlns:a16="http://schemas.microsoft.com/office/drawing/2014/main" id="{5021C883-DD82-4306-8338-3CBE3FDDF527}"/>
              </a:ext>
            </a:extLst>
          </p:cNvPr>
          <p:cNvSpPr txBox="1">
            <a:spLocks/>
          </p:cNvSpPr>
          <p:nvPr/>
        </p:nvSpPr>
        <p:spPr>
          <a:xfrm>
            <a:off x="1004807" y="2196394"/>
            <a:ext cx="17005110" cy="825500"/>
          </a:xfrm>
          <a:prstGeom prst="rect">
            <a:avLst/>
          </a:prstGeom>
        </p:spPr>
        <p:txBody>
          <a:bodyPr vert="horz" lIns="91440" tIns="45720" rIns="91440" bIns="45720" anchor="b">
            <a:noAutofit/>
          </a:bodyPr>
          <a:lstStyle>
            <a:lvl1pPr algn="ctr" defTabSz="1507846" rtl="0" eaLnBrk="1" latinLnBrk="0" hangingPunct="1">
              <a:lnSpc>
                <a:spcPct val="90000"/>
              </a:lnSpc>
              <a:spcBef>
                <a:spcPct val="0"/>
              </a:spcBef>
              <a:buNone/>
              <a:defRPr sz="9894" kern="1200">
                <a:solidFill>
                  <a:schemeClr val="tx1"/>
                </a:solidFill>
                <a:latin typeface="+mj-lt"/>
                <a:ea typeface="+mj-ea"/>
                <a:cs typeface="+mj-cs"/>
              </a:defRPr>
            </a:lvl1pPr>
          </a:lstStyle>
          <a:p>
            <a:r>
              <a:rPr lang="cs-CZ" sz="5400" b="1">
                <a:latin typeface="Gill Sans"/>
              </a:rPr>
              <a:t>Thank you for your attention</a:t>
            </a:r>
            <a:r>
              <a:rPr lang="en-US" sz="5400" b="1" dirty="0">
                <a:latin typeface="Gill Sans"/>
              </a:rPr>
              <a:t>!</a:t>
            </a:r>
            <a:r>
              <a:t> </a:t>
            </a:r>
          </a:p>
        </p:txBody>
      </p:sp>
    </p:spTree>
    <p:extLst>
      <p:ext uri="{BB962C8B-B14F-4D97-AF65-F5344CB8AC3E}">
        <p14:creationId xmlns:p14="http://schemas.microsoft.com/office/powerpoint/2010/main" val="3990087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a:r>
              <a:rPr lang="cs-CZ" sz="5400" b="1">
                <a:solidFill>
                  <a:schemeClr val="bg1"/>
                </a:solidFill>
                <a:latin typeface="Gill Sans"/>
              </a:rPr>
              <a:t>I. Basic information about the START grant programme</a:t>
            </a:r>
            <a:endParaRPr lang="cs-CZ" sz="5400" b="1" dirty="0">
              <a:solidFill>
                <a:schemeClr val="bg1"/>
              </a:solidFill>
              <a:latin typeface="Gill Sans"/>
            </a:endParaRPr>
          </a:p>
        </p:txBody>
      </p:sp>
      <p:sp>
        <p:nvSpPr>
          <p:cNvPr id="3" name="Zástupný symbol pro obsah 2"/>
          <p:cNvSpPr>
            <a:spLocks noGrp="1"/>
          </p:cNvSpPr>
          <p:nvPr>
            <p:ph idx="1"/>
          </p:nvPr>
        </p:nvSpPr>
        <p:spPr>
          <a:xfrm>
            <a:off x="375493" y="1539240"/>
            <a:ext cx="18806587" cy="8492266"/>
          </a:xfrm>
        </p:spPr>
        <p:txBody>
          <a:bodyPr/>
          <a:lstStyle/>
          <a:p>
            <a:pPr marL="0" lvl="1" indent="0">
              <a:buNone/>
            </a:pPr>
            <a:endParaRPr lang="cs-CZ" b="1" dirty="0"/>
          </a:p>
          <a:p>
            <a:pPr marL="0" lvl="1" indent="0">
              <a:buNone/>
            </a:pPr>
            <a:endParaRPr lang="cs-CZ" b="1" dirty="0"/>
          </a:p>
          <a:p>
            <a:pPr marL="0" lvl="1" indent="0">
              <a:buNone/>
            </a:pPr>
            <a:endParaRPr lang="cs-CZ" b="1" dirty="0"/>
          </a:p>
          <a:p>
            <a:pPr marL="0" lvl="1" indent="0" algn="ctr">
              <a:buNone/>
            </a:pPr>
            <a:r>
              <a:rPr lang="cs-CZ" b="1"/>
              <a:t>It is not possible to award a student grant from the START grant programme for a topic that is </a:t>
            </a:r>
            <a:r>
              <a:rPr lang="cs-CZ" b="1" u="sng"/>
              <a:t>identical</a:t>
            </a:r>
            <a:r>
              <a:rPr lang="cs-CZ" b="1"/>
              <a:t> to the topic of the dissertation of the main researcher or other members of the research team. However, the outputs of the student grant can be used for the dissertation.</a:t>
            </a:r>
            <a:endParaRPr lang="cs-CZ" dirty="0"/>
          </a:p>
        </p:txBody>
      </p:sp>
    </p:spTree>
    <p:extLst>
      <p:ext uri="{BB962C8B-B14F-4D97-AF65-F5344CB8AC3E}">
        <p14:creationId xmlns:p14="http://schemas.microsoft.com/office/powerpoint/2010/main" val="4021455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a:r>
              <a:rPr lang="cs-CZ" sz="5400" b="1">
                <a:solidFill>
                  <a:schemeClr val="bg1"/>
                </a:solidFill>
                <a:latin typeface="Gill Sans"/>
              </a:rPr>
              <a:t>I. Basic information about the START grant programme</a:t>
            </a:r>
            <a:endParaRPr lang="cs-CZ" sz="5400" b="1" dirty="0">
              <a:solidFill>
                <a:schemeClr val="bg1"/>
              </a:solidFill>
              <a:latin typeface="Gill Sans"/>
            </a:endParaRPr>
          </a:p>
        </p:txBody>
      </p:sp>
      <p:sp>
        <p:nvSpPr>
          <p:cNvPr id="3" name="Zástupný symbol pro obsah 2"/>
          <p:cNvSpPr>
            <a:spLocks noGrp="1"/>
          </p:cNvSpPr>
          <p:nvPr>
            <p:ph idx="1"/>
          </p:nvPr>
        </p:nvSpPr>
        <p:spPr>
          <a:xfrm>
            <a:off x="375493" y="1539240"/>
            <a:ext cx="19243766" cy="8492266"/>
          </a:xfrm>
        </p:spPr>
        <p:txBody>
          <a:bodyPr/>
          <a:lstStyle/>
          <a:p>
            <a:pPr>
              <a:spcBef>
                <a:spcPts val="0"/>
              </a:spcBef>
            </a:pPr>
            <a:r>
              <a:rPr lang="cs-CZ" sz="3200" dirty="0"/>
              <a:t>Principles of the Start programme - </a:t>
            </a:r>
            <a:r>
              <a:rPr lang="cs-CZ" sz="3200" dirty="0">
                <a:hlinkClick r:id="rId2"/>
              </a:rPr>
              <a:t>https://cuni.cz/UK-10158-version1-or_2020_19.pdf</a:t>
            </a:r>
            <a:r>
              <a:rPr lang="cs-CZ" sz="3200" dirty="0"/>
              <a:t> </a:t>
            </a:r>
          </a:p>
          <a:p>
            <a:pPr>
              <a:spcBef>
                <a:spcPts val="0"/>
              </a:spcBef>
            </a:pPr>
            <a:endParaRPr lang="cs-CZ" sz="3200" dirty="0"/>
          </a:p>
          <a:p>
            <a:pPr>
              <a:spcBef>
                <a:spcPts val="0"/>
              </a:spcBef>
            </a:pPr>
            <a:r>
              <a:rPr lang="cs-CZ" sz="3200" dirty="0"/>
              <a:t>Publication of supporting methodological materials by the end of June 2020, Manual for work with IS no later than the start date for receiving proposals for the Start programme website </a:t>
            </a:r>
            <a:r>
              <a:rPr lang="cs-CZ" sz="3200" dirty="0">
                <a:hlinkClick r:id="rId3"/>
              </a:rPr>
              <a:t>https://cuni.cz/UK-10538.html</a:t>
            </a:r>
            <a:r>
              <a:rPr lang="cs-CZ" sz="3200" dirty="0"/>
              <a:t> </a:t>
            </a:r>
          </a:p>
          <a:p>
            <a:pPr>
              <a:spcBef>
                <a:spcPts val="0"/>
              </a:spcBef>
            </a:pPr>
            <a:endParaRPr lang="cs-CZ" sz="3200" dirty="0"/>
          </a:p>
          <a:p>
            <a:pPr>
              <a:spcBef>
                <a:spcPts val="0"/>
              </a:spcBef>
            </a:pPr>
            <a:r>
              <a:rPr lang="cs-CZ" sz="3200" dirty="0"/>
              <a:t>Total allocation for the Start programme 224,246,880 CZK</a:t>
            </a:r>
          </a:p>
          <a:p>
            <a:pPr>
              <a:spcBef>
                <a:spcPts val="0"/>
              </a:spcBef>
            </a:pPr>
            <a:endParaRPr lang="cs-CZ" sz="3200" dirty="0"/>
          </a:p>
          <a:p>
            <a:pPr>
              <a:spcBef>
                <a:spcPts val="0"/>
              </a:spcBef>
            </a:pPr>
            <a:r>
              <a:rPr lang="cs-CZ" sz="3200" dirty="0"/>
              <a:t>Deadline for receipt of project proposals: from </a:t>
            </a:r>
            <a:r>
              <a:rPr lang="en-GB" sz="3200" dirty="0"/>
              <a:t>12:00 on </a:t>
            </a:r>
            <a:r>
              <a:rPr lang="cs-CZ" sz="3200" dirty="0"/>
              <a:t>15 September 2020 to </a:t>
            </a:r>
            <a:r>
              <a:rPr lang="en-GB" sz="3200" dirty="0"/>
              <a:t>12:00 on </a:t>
            </a:r>
            <a:r>
              <a:rPr lang="cs-CZ" sz="3200" dirty="0"/>
              <a:t>30 October 2020</a:t>
            </a:r>
          </a:p>
          <a:p>
            <a:pPr>
              <a:spcBef>
                <a:spcPts val="0"/>
              </a:spcBef>
            </a:pPr>
            <a:endParaRPr lang="cs-CZ" sz="3200" dirty="0"/>
          </a:p>
          <a:p>
            <a:pPr>
              <a:spcBef>
                <a:spcPts val="0"/>
              </a:spcBef>
            </a:pPr>
            <a:r>
              <a:rPr lang="cs-CZ" sz="3200" dirty="0"/>
              <a:t>Project proposals will be accepted through the IS Věda information system</a:t>
            </a:r>
          </a:p>
          <a:p>
            <a:pPr>
              <a:spcBef>
                <a:spcPts val="0"/>
              </a:spcBef>
            </a:pPr>
            <a:endParaRPr lang="cs-CZ" sz="3200" dirty="0"/>
          </a:p>
          <a:p>
            <a:pPr>
              <a:spcBef>
                <a:spcPts val="0"/>
              </a:spcBef>
            </a:pPr>
            <a:r>
              <a:rPr lang="cs-CZ" sz="3200" dirty="0"/>
              <a:t>Duration of project implementation - 24 months (from 1 April 2021 to 31 March 2023)</a:t>
            </a:r>
            <a:r>
              <a:rPr lang="en-GB" sz="3200" dirty="0"/>
              <a:t> in all cases</a:t>
            </a:r>
            <a:endParaRPr lang="cs-CZ" sz="3200" dirty="0"/>
          </a:p>
          <a:p>
            <a:pPr>
              <a:spcBef>
                <a:spcPts val="0"/>
              </a:spcBef>
            </a:pPr>
            <a:endParaRPr lang="cs-CZ" sz="3200" dirty="0"/>
          </a:p>
          <a:p>
            <a:pPr>
              <a:spcBef>
                <a:spcPts val="0"/>
              </a:spcBef>
            </a:pPr>
            <a:r>
              <a:rPr lang="cs-CZ" sz="3200" dirty="0"/>
              <a:t>The Start grant programme is implemented in English </a:t>
            </a:r>
          </a:p>
          <a:p>
            <a:pPr>
              <a:spcBef>
                <a:spcPts val="0"/>
              </a:spcBef>
            </a:pPr>
            <a:endParaRPr lang="cs-CZ" sz="3200" dirty="0"/>
          </a:p>
          <a:p>
            <a:pPr>
              <a:spcBef>
                <a:spcPts val="0"/>
              </a:spcBef>
            </a:pPr>
            <a:r>
              <a:rPr lang="cs-CZ" sz="3200" dirty="0"/>
              <a:t>Form of funding - employment (employment contract, work performance contract (DPČ), contract for work (DPP)) or scholarship</a:t>
            </a:r>
            <a:r>
              <a:rPr lang="en-GB" sz="3200" dirty="0"/>
              <a:t>)</a:t>
            </a:r>
            <a:endParaRPr lang="cs-CZ" sz="3200" dirty="0"/>
          </a:p>
        </p:txBody>
      </p:sp>
    </p:spTree>
    <p:extLst>
      <p:ext uri="{BB962C8B-B14F-4D97-AF65-F5344CB8AC3E}">
        <p14:creationId xmlns:p14="http://schemas.microsoft.com/office/powerpoint/2010/main" val="4246020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a:r>
              <a:rPr lang="cs-CZ" sz="5400" b="1">
                <a:solidFill>
                  <a:schemeClr val="bg1"/>
                </a:solidFill>
              </a:rPr>
              <a:t>I. Basic information about the START grant programme</a:t>
            </a:r>
            <a:endParaRPr lang="cs-CZ" sz="5400" b="1" dirty="0">
              <a:solidFill>
                <a:schemeClr val="bg1"/>
              </a:solidFill>
              <a:latin typeface="Gill Sans"/>
            </a:endParaRPr>
          </a:p>
        </p:txBody>
      </p:sp>
      <p:sp>
        <p:nvSpPr>
          <p:cNvPr id="3" name="Zástupný symbol pro obsah 2"/>
          <p:cNvSpPr>
            <a:spLocks noGrp="1"/>
          </p:cNvSpPr>
          <p:nvPr>
            <p:ph idx="1"/>
          </p:nvPr>
        </p:nvSpPr>
        <p:spPr>
          <a:xfrm>
            <a:off x="251505" y="1798320"/>
            <a:ext cx="19423335" cy="8656320"/>
          </a:xfrm>
        </p:spPr>
        <p:txBody>
          <a:bodyPr/>
          <a:lstStyle/>
          <a:p>
            <a:pPr marL="0" lvl="1" indent="0">
              <a:buNone/>
            </a:pPr>
            <a:r>
              <a:rPr lang="cs-CZ" sz="3600" dirty="0"/>
              <a:t>Research team:</a:t>
            </a:r>
          </a:p>
          <a:p>
            <a:pPr marL="571500" lvl="1" indent="-571500"/>
            <a:r>
              <a:rPr lang="cs-CZ" sz="3600" dirty="0"/>
              <a:t>Head researcher and up to 4 other researchers - CU students in doctoral studies for the entire period of their involvement in the project - the researcher's participation in the team ends on the day on which their studies are interrupted/terminated</a:t>
            </a:r>
          </a:p>
          <a:p>
            <a:pPr marL="571500" lvl="1" indent="-571500"/>
            <a:r>
              <a:rPr lang="cs-CZ" sz="3600" dirty="0"/>
              <a:t>Individual researcher - one-member team</a:t>
            </a:r>
          </a:p>
          <a:p>
            <a:pPr marL="571500" lvl="1" indent="-571500"/>
            <a:r>
              <a:rPr lang="cs-CZ" sz="3600" dirty="0"/>
              <a:t>No researcher may be listed in more than one project proposal</a:t>
            </a:r>
          </a:p>
          <a:p>
            <a:pPr marL="571500" lvl="1" indent="-571500"/>
            <a:r>
              <a:rPr lang="cs-CZ" sz="3600" dirty="0"/>
              <a:t>No researcher may participate in more than one project at the same time</a:t>
            </a:r>
          </a:p>
          <a:p>
            <a:pPr marL="0" lvl="1" indent="0">
              <a:buNone/>
            </a:pPr>
            <a:r>
              <a:rPr lang="cs-CZ" sz="3600" dirty="0"/>
              <a:t>The participation of the main researcher must last for the entire period of implementation of the project. The participation of other researchers may in justified cases be scheduled for a shorter period of project implementation.</a:t>
            </a:r>
          </a:p>
          <a:p>
            <a:pPr marL="0" lvl="1" indent="0">
              <a:buNone/>
            </a:pPr>
            <a:endParaRPr lang="cs-CZ" sz="4000" dirty="0"/>
          </a:p>
          <a:p>
            <a:pPr marL="0" lvl="1" indent="0">
              <a:buNone/>
            </a:pPr>
            <a:r>
              <a:rPr lang="cs-CZ" sz="3600" dirty="0"/>
              <a:t>Each research team has its own mentor </a:t>
            </a:r>
          </a:p>
          <a:p>
            <a:pPr marL="571500" lvl="1" indent="-571500"/>
            <a:r>
              <a:rPr lang="cs-CZ" sz="3600" dirty="0"/>
              <a:t>The mentor shall be the holder of a Ph.D., Th.D., CSc., DrSc., or equivalent title</a:t>
            </a:r>
          </a:p>
          <a:p>
            <a:pPr marL="571500" lvl="1" indent="-571500"/>
            <a:r>
              <a:rPr lang="cs-CZ" sz="3600" dirty="0"/>
              <a:t>The mentor is neither a researcher nor the project leader</a:t>
            </a:r>
            <a:endParaRPr lang="cs-CZ" sz="2800" dirty="0"/>
          </a:p>
        </p:txBody>
      </p:sp>
    </p:spTree>
    <p:extLst>
      <p:ext uri="{BB962C8B-B14F-4D97-AF65-F5344CB8AC3E}">
        <p14:creationId xmlns:p14="http://schemas.microsoft.com/office/powerpoint/2010/main" val="3778080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a:r>
              <a:rPr lang="cs-CZ" sz="5400" b="1">
                <a:solidFill>
                  <a:schemeClr val="bg1"/>
                </a:solidFill>
              </a:rPr>
              <a:t>I. Basic information about the START grant programme</a:t>
            </a:r>
            <a:endParaRPr lang="cs-CZ" sz="5400" b="1" dirty="0">
              <a:solidFill>
                <a:schemeClr val="bg1"/>
              </a:solidFill>
              <a:latin typeface="Gill Sans"/>
            </a:endParaRPr>
          </a:p>
        </p:txBody>
      </p:sp>
      <p:sp>
        <p:nvSpPr>
          <p:cNvPr id="3" name="Zástupný symbol pro obsah 2"/>
          <p:cNvSpPr>
            <a:spLocks noGrp="1"/>
          </p:cNvSpPr>
          <p:nvPr>
            <p:ph idx="1"/>
          </p:nvPr>
        </p:nvSpPr>
        <p:spPr>
          <a:xfrm>
            <a:off x="375493" y="1801906"/>
            <a:ext cx="18806587" cy="8271734"/>
          </a:xfrm>
        </p:spPr>
        <p:txBody>
          <a:bodyPr/>
          <a:lstStyle/>
          <a:p>
            <a:pPr marL="0" lvl="1" indent="0">
              <a:buNone/>
            </a:pPr>
            <a:r>
              <a:rPr lang="cs-CZ" sz="3200" dirty="0"/>
              <a:t>Work capacity of members of the research team</a:t>
            </a:r>
          </a:p>
          <a:p>
            <a:pPr marL="571500" lvl="1" indent="-571500"/>
            <a:r>
              <a:rPr lang="cs-CZ" sz="3200" dirty="0"/>
              <a:t>Work capacity - the degree of involvement of individual researchers in the implementation of the student grant - the degree of work capacity is expressed in the form of full-time equivalent work </a:t>
            </a:r>
          </a:p>
          <a:p>
            <a:pPr marL="571500" lvl="1" indent="-571500"/>
            <a:r>
              <a:rPr lang="cs-CZ" sz="3200" dirty="0"/>
              <a:t>The head researcher must have a dedicated work capacity for the project corresponding to 0.5 full-time equivalent</a:t>
            </a:r>
          </a:p>
          <a:p>
            <a:pPr marL="571500" lvl="1" indent="-571500"/>
            <a:r>
              <a:rPr lang="cs-CZ" sz="3200" dirty="0"/>
              <a:t>Other researchers have a work capacity of 0.1-0.5 full-time equivalent reserved for the project</a:t>
            </a:r>
          </a:p>
          <a:p>
            <a:pPr marL="571500" lvl="1" indent="-571500"/>
            <a:endParaRPr lang="cs-CZ" sz="3200" dirty="0"/>
          </a:p>
          <a:p>
            <a:pPr marL="0" lvl="1" indent="0">
              <a:buNone/>
            </a:pPr>
            <a:r>
              <a:rPr lang="cs-CZ" sz="3200" dirty="0"/>
              <a:t>The following condition applies: researchers with a work capacity of 0.3 and higher must complete educational or research activities abroad (both EU and non-EU countries, e.g. work placement, summer school, research or educational stay) for a minimum total length of three months (can be divided into several stays of at least 3 weeks per stay - e.g. 4x3 weeks, or 3 weeks + 9 weeks, etc.) - hereinafter referred to as an "internship".</a:t>
            </a:r>
          </a:p>
          <a:p>
            <a:pPr marL="0" lvl="1" indent="0">
              <a:buNone/>
            </a:pPr>
            <a:r>
              <a:rPr lang="cs-CZ" sz="3200" dirty="0"/>
              <a:t>Note: the total amount of work capacity of individual researchers at Charles University (sum of all concurrent employment contracts, DPP, DPČ at Charles University and planned work capacity within the START grant project) must not exceed </a:t>
            </a:r>
            <a:r>
              <a:rPr lang="cs-CZ" sz="3200" b="1" dirty="0"/>
              <a:t>1.2 full-time equivalents. </a:t>
            </a:r>
            <a:r>
              <a:rPr lang="cs-CZ" sz="3200" dirty="0"/>
              <a:t> </a:t>
            </a:r>
            <a:endParaRPr lang="cs-CZ" sz="3200" b="1" dirty="0"/>
          </a:p>
        </p:txBody>
      </p:sp>
    </p:spTree>
    <p:extLst>
      <p:ext uri="{BB962C8B-B14F-4D97-AF65-F5344CB8AC3E}">
        <p14:creationId xmlns:p14="http://schemas.microsoft.com/office/powerpoint/2010/main" val="3769133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a:r>
              <a:rPr lang="cs-CZ" sz="5400" b="1" dirty="0">
                <a:solidFill>
                  <a:schemeClr val="bg1"/>
                </a:solidFill>
              </a:rPr>
              <a:t>II. P</a:t>
            </a:r>
            <a:r>
              <a:rPr lang="en-GB" sz="5400" b="1" dirty="0">
                <a:solidFill>
                  <a:schemeClr val="bg1"/>
                </a:solidFill>
              </a:rPr>
              <a:t>reparation of p</a:t>
            </a:r>
            <a:r>
              <a:rPr lang="cs-CZ" sz="5400" b="1" dirty="0">
                <a:solidFill>
                  <a:schemeClr val="bg1"/>
                </a:solidFill>
              </a:rPr>
              <a:t>roject </a:t>
            </a:r>
            <a:r>
              <a:rPr lang="en-GB" sz="5400" b="1" dirty="0">
                <a:solidFill>
                  <a:schemeClr val="bg1"/>
                </a:solidFill>
              </a:rPr>
              <a:t>proposal</a:t>
            </a:r>
            <a:endParaRPr lang="cs-CZ" sz="5400" b="1" dirty="0">
              <a:solidFill>
                <a:schemeClr val="bg1"/>
              </a:solidFill>
              <a:latin typeface="Gill Sans"/>
            </a:endParaRPr>
          </a:p>
        </p:txBody>
      </p:sp>
      <p:sp>
        <p:nvSpPr>
          <p:cNvPr id="3" name="Zástupný symbol pro obsah 2"/>
          <p:cNvSpPr>
            <a:spLocks noGrp="1"/>
          </p:cNvSpPr>
          <p:nvPr>
            <p:ph idx="1"/>
          </p:nvPr>
        </p:nvSpPr>
        <p:spPr>
          <a:xfrm>
            <a:off x="0" y="1574074"/>
            <a:ext cx="18806587" cy="7701280"/>
          </a:xfrm>
        </p:spPr>
        <p:txBody>
          <a:bodyPr/>
          <a:lstStyle/>
          <a:p>
            <a:pPr marL="0" lvl="1" indent="0">
              <a:buNone/>
            </a:pPr>
            <a:r>
              <a:rPr lang="cs-CZ" sz="4000" dirty="0"/>
              <a:t>Project </a:t>
            </a:r>
            <a:r>
              <a:rPr lang="en-GB" sz="4000" dirty="0"/>
              <a:t>proposal</a:t>
            </a:r>
            <a:r>
              <a:rPr lang="cs-CZ" sz="4000" dirty="0"/>
              <a:t>: </a:t>
            </a:r>
          </a:p>
          <a:p>
            <a:pPr marL="571500" lvl="1" indent="-571500"/>
            <a:r>
              <a:rPr lang="cs-CZ" sz="4000" dirty="0"/>
              <a:t>submitted in English only,</a:t>
            </a:r>
          </a:p>
          <a:p>
            <a:pPr marL="571500" lvl="1" indent="-571500"/>
            <a:r>
              <a:rPr lang="cs-CZ" sz="4000" dirty="0"/>
              <a:t>submitted by the head researcher - with an affiliation to the faculty at which they are enrolled for doctoral studies</a:t>
            </a:r>
          </a:p>
          <a:p>
            <a:pPr marL="571500" lvl="1" indent="-571500"/>
            <a:r>
              <a:rPr lang="cs-CZ" sz="4000" dirty="0"/>
              <a:t>cannot be submitted by another person on their behalf,</a:t>
            </a:r>
          </a:p>
          <a:p>
            <a:pPr marL="571500" lvl="1" indent="-571500"/>
            <a:r>
              <a:rPr lang="cs-CZ" sz="4000" dirty="0"/>
              <a:t>cannot be submitted by a student who has exceeded the standard period of study.</a:t>
            </a:r>
            <a:endParaRPr lang="cs-CZ" sz="3200" dirty="0"/>
          </a:p>
          <a:p>
            <a:pPr marL="914400" lvl="4" indent="0">
              <a:buClr>
                <a:srgbClr val="D32D3F"/>
              </a:buClr>
              <a:buNone/>
            </a:pPr>
            <a:endParaRPr lang="cs-CZ" sz="3200" dirty="0"/>
          </a:p>
          <a:p>
            <a:pPr marL="0" lvl="0" indent="0">
              <a:buNone/>
            </a:pPr>
            <a:r>
              <a:rPr lang="cs-CZ" dirty="0"/>
              <a:t>The project proposal can be submitted to one of the following four subject panels </a:t>
            </a:r>
          </a:p>
          <a:p>
            <a:pPr marL="753923" lvl="1" indent="0">
              <a:buNone/>
            </a:pPr>
            <a:r>
              <a:rPr lang="cs-CZ" sz="4000" dirty="0"/>
              <a:t>HUM - Humanities and the Arts</a:t>
            </a:r>
          </a:p>
          <a:p>
            <a:pPr marL="753923" lvl="1" indent="0">
              <a:buNone/>
            </a:pPr>
            <a:r>
              <a:rPr lang="cs-CZ" sz="4000" dirty="0"/>
              <a:t>SOC - </a:t>
            </a:r>
            <a:r>
              <a:rPr lang="en-GB" sz="4000" dirty="0"/>
              <a:t>S</a:t>
            </a:r>
            <a:r>
              <a:rPr lang="cs-CZ" sz="4000" dirty="0"/>
              <a:t>ocial </a:t>
            </a:r>
            <a:r>
              <a:rPr lang="en-GB" sz="4000" dirty="0"/>
              <a:t>S</a:t>
            </a:r>
            <a:r>
              <a:rPr lang="cs-CZ" sz="4000" dirty="0"/>
              <a:t>ciences,</a:t>
            </a:r>
          </a:p>
          <a:p>
            <a:pPr marL="753923" lvl="1" indent="0">
              <a:buNone/>
            </a:pPr>
            <a:r>
              <a:rPr lang="cs-CZ" sz="4000" dirty="0"/>
              <a:t>SCI - </a:t>
            </a:r>
            <a:r>
              <a:rPr lang="en-GB" sz="4000" dirty="0"/>
              <a:t>N</a:t>
            </a:r>
            <a:r>
              <a:rPr lang="cs-CZ" sz="4000" dirty="0"/>
              <a:t>atural </a:t>
            </a:r>
            <a:r>
              <a:rPr lang="en-GB" sz="4000" dirty="0"/>
              <a:t>S</a:t>
            </a:r>
            <a:r>
              <a:rPr lang="cs-CZ" sz="4000" dirty="0"/>
              <a:t>ciences</a:t>
            </a:r>
          </a:p>
          <a:p>
            <a:pPr marL="753923" lvl="1" indent="0">
              <a:buNone/>
            </a:pPr>
            <a:r>
              <a:rPr lang="cs-CZ" sz="4000" dirty="0"/>
              <a:t>MED - </a:t>
            </a:r>
            <a:r>
              <a:rPr lang="en-GB" sz="4000" dirty="0"/>
              <a:t>M</a:t>
            </a:r>
            <a:r>
              <a:rPr lang="cs-CZ" sz="4000" dirty="0"/>
              <a:t>edical and </a:t>
            </a:r>
            <a:r>
              <a:rPr lang="en-GB" sz="4000" dirty="0"/>
              <a:t>H</a:t>
            </a:r>
            <a:r>
              <a:rPr lang="cs-CZ" sz="4000" dirty="0"/>
              <a:t>ealthcare </a:t>
            </a:r>
            <a:r>
              <a:rPr lang="en-GB" sz="4000" dirty="0"/>
              <a:t>S</a:t>
            </a:r>
            <a:r>
              <a:rPr lang="cs-CZ" sz="4000" dirty="0"/>
              <a:t>ciences.</a:t>
            </a:r>
          </a:p>
          <a:p>
            <a:pPr marL="914400" lvl="4" indent="0">
              <a:buClr>
                <a:srgbClr val="D32D3F"/>
              </a:buClr>
              <a:buNone/>
            </a:pPr>
            <a:endParaRPr lang="cs-CZ" sz="3200" dirty="0"/>
          </a:p>
          <a:p>
            <a:pPr marL="0" lvl="4" indent="0">
              <a:buClr>
                <a:srgbClr val="D32D3F"/>
              </a:buClr>
              <a:buNone/>
            </a:pPr>
            <a:endParaRPr lang="cs-CZ" sz="3200" dirty="0"/>
          </a:p>
        </p:txBody>
      </p:sp>
    </p:spTree>
    <p:extLst>
      <p:ext uri="{BB962C8B-B14F-4D97-AF65-F5344CB8AC3E}">
        <p14:creationId xmlns:p14="http://schemas.microsoft.com/office/powerpoint/2010/main" val="252164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06" y="304259"/>
            <a:ext cx="18727374" cy="1028596"/>
          </a:xfrm>
        </p:spPr>
        <p:txBody>
          <a:bodyPr/>
          <a:lstStyle/>
          <a:p>
            <a:pPr algn="ctr"/>
            <a:r>
              <a:rPr lang="cs-CZ" sz="5400" b="1" dirty="0">
                <a:solidFill>
                  <a:schemeClr val="bg1"/>
                </a:solidFill>
              </a:rPr>
              <a:t>II. P</a:t>
            </a:r>
            <a:r>
              <a:rPr lang="en-GB" sz="5400" b="1" dirty="0">
                <a:solidFill>
                  <a:schemeClr val="bg1"/>
                </a:solidFill>
              </a:rPr>
              <a:t>reparation of p</a:t>
            </a:r>
            <a:r>
              <a:rPr lang="cs-CZ" sz="5400" b="1" dirty="0">
                <a:solidFill>
                  <a:schemeClr val="bg1"/>
                </a:solidFill>
              </a:rPr>
              <a:t>roject </a:t>
            </a:r>
            <a:r>
              <a:rPr lang="en-GB" sz="5400" b="1" dirty="0">
                <a:solidFill>
                  <a:schemeClr val="bg1"/>
                </a:solidFill>
              </a:rPr>
              <a:t>proposal</a:t>
            </a:r>
            <a:endParaRPr lang="cs-CZ" sz="5400" b="1" dirty="0">
              <a:solidFill>
                <a:schemeClr val="bg1"/>
              </a:solidFill>
              <a:latin typeface="Gill Sans"/>
            </a:endParaRPr>
          </a:p>
        </p:txBody>
      </p:sp>
      <p:sp>
        <p:nvSpPr>
          <p:cNvPr id="3" name="Zástupný symbol pro obsah 2"/>
          <p:cNvSpPr>
            <a:spLocks noGrp="1"/>
          </p:cNvSpPr>
          <p:nvPr>
            <p:ph idx="1"/>
          </p:nvPr>
        </p:nvSpPr>
        <p:spPr>
          <a:xfrm>
            <a:off x="375493" y="1559859"/>
            <a:ext cx="18806587" cy="8513781"/>
          </a:xfrm>
        </p:spPr>
        <p:txBody>
          <a:bodyPr/>
          <a:lstStyle/>
          <a:p>
            <a:pPr marL="0" lvl="1" indent="0">
              <a:buNone/>
            </a:pPr>
            <a:endParaRPr lang="cs-CZ" sz="3600" dirty="0"/>
          </a:p>
          <a:p>
            <a:pPr marL="0" lvl="1" indent="0">
              <a:buNone/>
            </a:pPr>
            <a:r>
              <a:rPr lang="cs-CZ" sz="3800"/>
              <a:t>The project proposal must include: </a:t>
            </a:r>
          </a:p>
          <a:p>
            <a:pPr lvl="1"/>
            <a:r>
              <a:rPr lang="cs-CZ" sz="3800"/>
              <a:t>project name,</a:t>
            </a:r>
          </a:p>
          <a:p>
            <a:pPr lvl="1"/>
            <a:r>
              <a:rPr lang="cs-CZ" sz="3800"/>
              <a:t>brief annotation of the project,</a:t>
            </a:r>
          </a:p>
          <a:p>
            <a:pPr lvl="1"/>
            <a:r>
              <a:rPr lang="cs-CZ" sz="3800"/>
              <a:t>research goal of the project, </a:t>
            </a:r>
          </a:p>
          <a:p>
            <a:pPr lvl="1"/>
            <a:r>
              <a:rPr lang="cs-CZ" sz="3800"/>
              <a:t>data on members of the research team (including the amount of work capacity),</a:t>
            </a:r>
            <a:endParaRPr lang="cs-CZ" sz="3800" dirty="0"/>
          </a:p>
          <a:p>
            <a:pPr lvl="1"/>
            <a:r>
              <a:rPr lang="cs-CZ" sz="3800"/>
              <a:t>CVs of all researchers and mentors,</a:t>
            </a:r>
          </a:p>
          <a:p>
            <a:pPr lvl="1"/>
            <a:r>
              <a:rPr lang="cs-CZ" sz="3800"/>
              <a:t>educational goals of all researchers,</a:t>
            </a:r>
          </a:p>
          <a:p>
            <a:pPr lvl="1"/>
            <a:r>
              <a:rPr lang="cs-CZ" sz="3800"/>
              <a:t>topic of each researcher's dissertation,</a:t>
            </a:r>
          </a:p>
          <a:p>
            <a:pPr lvl="1"/>
            <a:r>
              <a:rPr lang="cs-CZ" sz="3800"/>
              <a:t>naming of the faculty of the head researcher, or a list of faculties at which the project will proceed,</a:t>
            </a:r>
          </a:p>
          <a:p>
            <a:pPr lvl="1"/>
            <a:r>
              <a:rPr lang="cs-CZ" sz="3800"/>
              <a:t>a statement by each researcher that the topic of the project is not identical to the topic of their dissertation,</a:t>
            </a:r>
          </a:p>
          <a:p>
            <a:pPr lvl="1"/>
            <a:r>
              <a:rPr lang="cs-CZ" sz="3800"/>
              <a:t>in the case of an internship, also the destination country (if outside the EU) and a description of the internship (where - institution, planned month/year period)</a:t>
            </a:r>
            <a:endParaRPr lang="cs-CZ" sz="3800" dirty="0"/>
          </a:p>
          <a:p>
            <a:pPr marL="914400" lvl="4" indent="0">
              <a:buClr>
                <a:srgbClr val="D32D3F"/>
              </a:buClr>
              <a:buNone/>
            </a:pPr>
            <a:endParaRPr lang="cs-CZ" sz="3200" dirty="0"/>
          </a:p>
          <a:p>
            <a:pPr marL="0" lvl="4" indent="0">
              <a:buClr>
                <a:srgbClr val="D32D3F"/>
              </a:buClr>
              <a:buNone/>
            </a:pPr>
            <a:endParaRPr lang="cs-CZ" sz="3200" dirty="0"/>
          </a:p>
        </p:txBody>
      </p:sp>
    </p:spTree>
    <p:extLst>
      <p:ext uri="{BB962C8B-B14F-4D97-AF65-F5344CB8AC3E}">
        <p14:creationId xmlns:p14="http://schemas.microsoft.com/office/powerpoint/2010/main" val="3037810615"/>
      </p:ext>
    </p:extLst>
  </p:cSld>
  <p:clrMapOvr>
    <a:masterClrMapping/>
  </p:clrMapOvr>
</p:sld>
</file>

<file path=ppt/theme/theme1.xml><?xml version="1.0" encoding="utf-8"?>
<a:theme xmlns:a="http://schemas.openxmlformats.org/drawingml/2006/main" name="Motiv Office">
  <a:themeElements>
    <a:clrScheme name="Vlastní 1">
      <a:dk1>
        <a:srgbClr val="171616"/>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bout UK_prezentace">
      <a:majorFont>
        <a:latin typeface="Gill Sans"/>
        <a:ea typeface=""/>
        <a:cs typeface=""/>
      </a:majorFont>
      <a:minorFont>
        <a:latin typeface="Gill Sans MT"/>
        <a:ea typeface=""/>
        <a:cs typeface=""/>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236E6449F2FD94AA1F43D57E6A2E20A" ma:contentTypeVersion="15" ma:contentTypeDescription="Vytvoří nový dokument" ma:contentTypeScope="" ma:versionID="e41872f39f3139fd8c5274f2d0298405">
  <xsd:schema xmlns:xsd="http://www.w3.org/2001/XMLSchema" xmlns:xs="http://www.w3.org/2001/XMLSchema" xmlns:p="http://schemas.microsoft.com/office/2006/metadata/properties" xmlns:ns2="3c1d6968-bac2-40bc-8a11-e33f81799fda" xmlns:ns3="9e59b48e-eac1-4f2f-8335-c4f56cd9ef9a" targetNamespace="http://schemas.microsoft.com/office/2006/metadata/properties" ma:root="true" ma:fieldsID="785b2062948fabfb8a465db12218d5ec" ns2:_="" ns3:_="">
    <xsd:import namespace="3c1d6968-bac2-40bc-8a11-e33f81799fda"/>
    <xsd:import namespace="9e59b48e-eac1-4f2f-8335-c4f56cd9ef9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Popisslo_x017e_ky"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1d6968-bac2-40bc-8a11-e33f81799f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Popisslo_x017e_ky" ma:index="18" nillable="true" ma:displayName="Popis složky" ma:format="Dropdown" ma:internalName="Popisslo_x017e_ky">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59b48e-eac1-4f2f-8335-c4f56cd9ef9a"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opisslo_x017e_ky xmlns="3c1d6968-bac2-40bc-8a11-e33f81799fda" xsi:nil="true"/>
  </documentManagement>
</p:properties>
</file>

<file path=customXml/itemProps1.xml><?xml version="1.0" encoding="utf-8"?>
<ds:datastoreItem xmlns:ds="http://schemas.openxmlformats.org/officeDocument/2006/customXml" ds:itemID="{A02578E5-7BFC-4A24-8484-DF4BBC81E07E}">
  <ds:schemaRefs>
    <ds:schemaRef ds:uri="http://schemas.microsoft.com/sharepoint/v3/contenttype/forms"/>
  </ds:schemaRefs>
</ds:datastoreItem>
</file>

<file path=customXml/itemProps2.xml><?xml version="1.0" encoding="utf-8"?>
<ds:datastoreItem xmlns:ds="http://schemas.openxmlformats.org/officeDocument/2006/customXml" ds:itemID="{C3436FB2-1872-4B32-96B5-E6748D6B4D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1d6968-bac2-40bc-8a11-e33f81799fda"/>
    <ds:schemaRef ds:uri="9e59b48e-eac1-4f2f-8335-c4f56cd9ef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3FF3FA-BD0B-43AA-9394-3659C1575D9B}">
  <ds:schemaRefs>
    <ds:schemaRef ds:uri="http://purl.org/dc/dcmitype/"/>
    <ds:schemaRef ds:uri="9e59b48e-eac1-4f2f-8335-c4f56cd9ef9a"/>
    <ds:schemaRef ds:uri="http://schemas.microsoft.com/office/2006/documentManagement/types"/>
    <ds:schemaRef ds:uri="http://purl.org/dc/elements/1.1/"/>
    <ds:schemaRef ds:uri="http://schemas.microsoft.com/office/2006/metadata/properties"/>
    <ds:schemaRef ds:uri="3c1d6968-bac2-40bc-8a11-e33f81799fda"/>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3393</TotalTime>
  <Words>3936</Words>
  <Application>Microsoft Office PowerPoint</Application>
  <PresentationFormat>Vlastní</PresentationFormat>
  <Paragraphs>451</Paragraphs>
  <Slides>37</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37</vt:i4>
      </vt:variant>
    </vt:vector>
  </HeadingPairs>
  <TitlesOfParts>
    <vt:vector size="45" baseType="lpstr">
      <vt:lpstr>ＭＳ Ｐゴシック</vt:lpstr>
      <vt:lpstr>Arial</vt:lpstr>
      <vt:lpstr>Calibri</vt:lpstr>
      <vt:lpstr>Gill Sans</vt:lpstr>
      <vt:lpstr>Gill Sans MT</vt:lpstr>
      <vt:lpstr>Times New Roman</vt:lpstr>
      <vt:lpstr>Wingdings</vt:lpstr>
      <vt:lpstr>Motiv Office</vt:lpstr>
      <vt:lpstr>Prezentace aplikace PowerPoint</vt:lpstr>
      <vt:lpstr>Prezentace aplikace PowerPoint</vt:lpstr>
      <vt:lpstr>Prezentace aplikace PowerPoint</vt:lpstr>
      <vt:lpstr>I. Basic information about the START grant programme</vt:lpstr>
      <vt:lpstr>I. Basic information about the START grant programme</vt:lpstr>
      <vt:lpstr>I. Basic information about the START grant programme</vt:lpstr>
      <vt:lpstr>I. Basic information about the START grant programme</vt:lpstr>
      <vt:lpstr>II. Preparation of project proposal</vt:lpstr>
      <vt:lpstr>II. Preparation of project proposal</vt:lpstr>
      <vt:lpstr>II. Preparation of project proposal</vt:lpstr>
      <vt:lpstr>II. Preparation of project proposal</vt:lpstr>
      <vt:lpstr>II. Preparation of project proposal</vt:lpstr>
      <vt:lpstr>Prezentace aplikace PowerPoint</vt:lpstr>
      <vt:lpstr>Prezentace aplikace PowerPoint</vt:lpstr>
      <vt:lpstr>Prezentace aplikace PowerPoint</vt:lpstr>
      <vt:lpstr>III. Budget </vt:lpstr>
      <vt:lpstr>Prezentace aplikace PowerPoint</vt:lpstr>
      <vt:lpstr>Prezentace aplikace PowerPoint</vt:lpstr>
      <vt:lpstr>III. Budget</vt:lpstr>
      <vt:lpstr>III. Budget</vt:lpstr>
      <vt:lpstr>III. Budget</vt:lpstr>
      <vt:lpstr>IV. Evaluation of project proposals</vt:lpstr>
      <vt:lpstr>IV. Evaluation of project proposals</vt:lpstr>
      <vt:lpstr>IV. Evaluation of project proposals</vt:lpstr>
      <vt:lpstr>IV. Evaluation of project proposals</vt:lpstr>
      <vt:lpstr>IV. Evaluation of project proposals</vt:lpstr>
      <vt:lpstr>IV. Evaluation of project proposals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VII. Evaluation of Final Reports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Petr Podzimek</dc:creator>
  <cp:lastModifiedBy>Petr Nohel</cp:lastModifiedBy>
  <cp:revision>225</cp:revision>
  <cp:lastPrinted>2019-09-17T12:43:45Z</cp:lastPrinted>
  <dcterms:created xsi:type="dcterms:W3CDTF">2017-06-20T08:09:59Z</dcterms:created>
  <dcterms:modified xsi:type="dcterms:W3CDTF">2020-09-10T10:58:03Z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0x010100F236E6449F2FD94AA1F43D57E6A2E20A</vt:lpwstr>
  </property>
</Properties>
</file>