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handoutMasterIdLst>
    <p:handoutMasterId r:id="rId31"/>
  </p:handoutMasterIdLst>
  <p:sldIdLst>
    <p:sldId id="256" r:id="rId5"/>
    <p:sldId id="287" r:id="rId6"/>
    <p:sldId id="258" r:id="rId7"/>
    <p:sldId id="257" r:id="rId8"/>
    <p:sldId id="259" r:id="rId9"/>
    <p:sldId id="285" r:id="rId10"/>
    <p:sldId id="288" r:id="rId11"/>
    <p:sldId id="286" r:id="rId12"/>
    <p:sldId id="262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9" r:id="rId26"/>
    <p:sldId id="290" r:id="rId27"/>
    <p:sldId id="280" r:id="rId28"/>
    <p:sldId id="281" r:id="rId29"/>
    <p:sldId id="282" r:id="rId30"/>
  </p:sldIdLst>
  <p:sldSz cx="20104100" cy="1130935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738"/>
    <a:srgbClr val="FFEBB3"/>
    <a:srgbClr val="D22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490DC-2A2A-4708-9CE1-869D79604F5A}" v="41" dt="2022-09-26T12:55:37.856"/>
    <p1510:client id="{ADF6201C-2795-A4CF-0ACB-304DDD9B3191}" v="80" dt="2022-09-30T10:50:11.960"/>
    <p1510:client id="{C0E55600-54E0-8E7C-0FBC-FE23330D26CD}" v="14" dt="2022-10-10T12:12:57.839"/>
    <p1510:client id="{F91EDE92-D2DA-D992-63DE-DE590288E7B8}" v="5" dt="2022-09-26T12:59:32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4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3BF54B2-2CF0-D4C7-A188-94A68EA931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CF4DE2-4A33-D6B2-430F-DE1C4E8235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F0549-4D4C-4D8C-B0BF-A6BEA0BD9C26}" type="datetimeFigureOut">
              <a:rPr lang="cs-CZ" smtClean="0"/>
              <a:t>09.01.2023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DDA238-8C36-318A-6B43-0DA010A70B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A206D7-04B7-B8DB-9A43-DFA472068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82CA7-0E54-42F6-A4C5-D7182AF3EC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078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 tm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osoba, košile, červená, zavřít&#10;&#10;Popis byl vytvořen automaticky">
            <a:extLst>
              <a:ext uri="{FF2B5EF4-FFF2-40B4-BE49-F238E27FC236}">
                <a16:creationId xmlns:a16="http://schemas.microsoft.com/office/drawing/2014/main" id="{9604F929-E6DF-4F31-6E38-6E1BD4D86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rot="10800000">
            <a:off x="-2" y="2483892"/>
            <a:ext cx="20104099" cy="8830634"/>
          </a:xfrm>
          <a:prstGeom prst="rect">
            <a:avLst/>
          </a:prstGeom>
        </p:spPr>
      </p:pic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0F2D315F-A0AA-1F5D-7164-262A49E6D2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52050" y="0"/>
            <a:ext cx="10052050" cy="113093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DEC259-35CF-C751-81AA-2BC1F0FDA0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7" y="3671248"/>
            <a:ext cx="8319428" cy="48288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500" b="1">
                <a:solidFill>
                  <a:schemeClr val="bg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Název prezentace</a:t>
            </a:r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9F94F83A-227C-5C9F-4500-B0699C643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107" y="8911988"/>
            <a:ext cx="8319428" cy="15649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000" b="0" i="1">
                <a:solidFill>
                  <a:schemeClr val="tx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Jméno Příjmení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9273DE-BEBA-FAF3-377E-0709C60FE8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06" y="395976"/>
            <a:ext cx="4546023" cy="16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7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ver tm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osoba, košile, červená, zavřít&#10;&#10;Popis byl vytvořen automaticky">
            <a:extLst>
              <a:ext uri="{FF2B5EF4-FFF2-40B4-BE49-F238E27FC236}">
                <a16:creationId xmlns:a16="http://schemas.microsoft.com/office/drawing/2014/main" id="{9604F929-E6DF-4F31-6E38-6E1BD4D864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20104099" cy="11314527"/>
          </a:xfrm>
          <a:prstGeom prst="rect">
            <a:avLst/>
          </a:prstGeom>
        </p:spPr>
      </p:pic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0F2D315F-A0AA-1F5D-7164-262A49E6D2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52050" y="0"/>
            <a:ext cx="10052050" cy="113093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DEC259-35CF-C751-81AA-2BC1F0FDA0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7" y="3671248"/>
            <a:ext cx="8319428" cy="48288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500" b="1">
                <a:solidFill>
                  <a:schemeClr val="bg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Děkuji za pozornost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DF75A35E-ACE5-86F1-6C7E-82EC7C8804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06" y="790304"/>
            <a:ext cx="5424541" cy="2018908"/>
          </a:xfrm>
          <a:prstGeom prst="rect">
            <a:avLst/>
          </a:prstGeom>
        </p:spPr>
      </p:pic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9F94F83A-227C-5C9F-4500-B0699C643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107" y="8911988"/>
            <a:ext cx="8319428" cy="15649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000" b="0" i="1">
                <a:solidFill>
                  <a:schemeClr val="tx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41871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ver svet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604F929-E6DF-4F31-6E38-6E1BD4D864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6824"/>
            <a:ext cx="20104099" cy="11300878"/>
          </a:xfrm>
          <a:prstGeom prst="rect">
            <a:avLst/>
          </a:prstGeom>
        </p:spPr>
      </p:pic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0F2D315F-A0AA-1F5D-7164-262A49E6D2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52050" y="0"/>
            <a:ext cx="10052050" cy="113093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DEC259-35CF-C751-81AA-2BC1F0FDA0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7" y="3671248"/>
            <a:ext cx="8319428" cy="48288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500" b="1">
                <a:solidFill>
                  <a:srgbClr val="CE0738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Děkuji za pozornost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75A35E-ACE5-86F1-6C7E-82EC7C8804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06" y="790304"/>
            <a:ext cx="5424541" cy="2018907"/>
          </a:xfrm>
          <a:prstGeom prst="rect">
            <a:avLst/>
          </a:prstGeom>
        </p:spPr>
      </p:pic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9F94F83A-227C-5C9F-4500-B0699C643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107" y="8911988"/>
            <a:ext cx="8319428" cy="15649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000" b="0" i="1">
                <a:solidFill>
                  <a:schemeClr val="tx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287570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ka svet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id="{9604F929-E6DF-4F31-6E38-6E1BD4D86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2483892"/>
            <a:ext cx="20104099" cy="8823809"/>
          </a:xfrm>
          <a:prstGeom prst="rect">
            <a:avLst/>
          </a:prstGeom>
        </p:spPr>
      </p:pic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0F2D315F-A0AA-1F5D-7164-262A49E6D2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52050" y="0"/>
            <a:ext cx="10052050" cy="11309350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DEC259-35CF-C751-81AA-2BC1F0FDA0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7" y="3671248"/>
            <a:ext cx="8319428" cy="48288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500" b="1">
                <a:solidFill>
                  <a:srgbClr val="CE0738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Název prezentace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F75A35E-ACE5-86F1-6C7E-82EC7C8804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06" y="395976"/>
            <a:ext cx="4546023" cy="1691940"/>
          </a:xfrm>
          <a:prstGeom prst="rect">
            <a:avLst/>
          </a:prstGeom>
        </p:spPr>
      </p:pic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9F94F83A-227C-5C9F-4500-B0699C6437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107" y="8911988"/>
            <a:ext cx="8319428" cy="156492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000" b="0" i="1">
                <a:solidFill>
                  <a:schemeClr val="tx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Jméno Příjmení</a:t>
            </a:r>
          </a:p>
        </p:txBody>
      </p:sp>
    </p:spTree>
    <p:extLst>
      <p:ext uri="{BB962C8B-B14F-4D97-AF65-F5344CB8AC3E}">
        <p14:creationId xmlns:p14="http://schemas.microsoft.com/office/powerpoint/2010/main" val="3151052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 tm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62AD022-8CD2-4887-B5ED-D4F21166A122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 descr="Obsah obrázku osoba, košile, červená, zavřít&#10;&#10;Popis byl vytvořen automaticky">
            <a:extLst>
              <a:ext uri="{FF2B5EF4-FFF2-40B4-BE49-F238E27FC236}">
                <a16:creationId xmlns:a16="http://schemas.microsoft.com/office/drawing/2014/main" id="{992A1308-B75B-4FE5-A9E7-C738C4E88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099" cy="11314527"/>
          </a:xfrm>
          <a:prstGeom prst="rect">
            <a:avLst/>
          </a:prstGeom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275B7FDA-B7E1-DC6A-2A83-CEFE32CD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6" y="6239545"/>
            <a:ext cx="18254998" cy="4237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0" b="1">
                <a:solidFill>
                  <a:schemeClr val="bg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Název kapitoly</a:t>
            </a:r>
          </a:p>
        </p:txBody>
      </p:sp>
      <p:sp>
        <p:nvSpPr>
          <p:cNvPr id="4" name="Zástupný text 4">
            <a:extLst>
              <a:ext uri="{FF2B5EF4-FFF2-40B4-BE49-F238E27FC236}">
                <a16:creationId xmlns:a16="http://schemas.microsoft.com/office/drawing/2014/main" id="{73F8A833-C7EF-8A67-3F8C-A890728F6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106" y="1970022"/>
            <a:ext cx="18254998" cy="42643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0" b="1">
                <a:solidFill>
                  <a:schemeClr val="tx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9731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 svet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/>
          <a:lstStyle/>
          <a:p>
            <a:fld id="{862AD022-8CD2-4887-B5ED-D4F21166A122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2A1308-B75B-4FE5-A9E7-C738C4E883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24"/>
            <a:ext cx="20104099" cy="11300878"/>
          </a:xfrm>
          <a:prstGeom prst="rect">
            <a:avLst/>
          </a:prstGeom>
        </p:spPr>
      </p:pic>
      <p:sp>
        <p:nvSpPr>
          <p:cNvPr id="2" name="Zástupný text 4">
            <a:extLst>
              <a:ext uri="{FF2B5EF4-FFF2-40B4-BE49-F238E27FC236}">
                <a16:creationId xmlns:a16="http://schemas.microsoft.com/office/drawing/2014/main" id="{275B7FDA-B7E1-DC6A-2A83-CEFE32CD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6" y="6239545"/>
            <a:ext cx="18254998" cy="42373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0" b="1">
                <a:solidFill>
                  <a:srgbClr val="CE0738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Název kapitoly</a:t>
            </a:r>
          </a:p>
        </p:txBody>
      </p:sp>
      <p:sp>
        <p:nvSpPr>
          <p:cNvPr id="4" name="Zástupný text 4">
            <a:extLst>
              <a:ext uri="{FF2B5EF4-FFF2-40B4-BE49-F238E27FC236}">
                <a16:creationId xmlns:a16="http://schemas.microsoft.com/office/drawing/2014/main" id="{73F8A833-C7EF-8A67-3F8C-A890728F6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106" y="1970022"/>
            <a:ext cx="18254998" cy="42643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0" b="1">
                <a:solidFill>
                  <a:schemeClr val="tx1"/>
                </a:solidFill>
                <a:latin typeface="+mj-lt"/>
              </a:defRPr>
            </a:lvl1pPr>
            <a:lvl2pPr marL="753923" indent="0">
              <a:buNone/>
              <a:defRPr b="1">
                <a:latin typeface="+mj-lt"/>
              </a:defRPr>
            </a:lvl2pPr>
            <a:lvl3pPr marL="1507846" indent="0">
              <a:buNone/>
              <a:defRPr b="1">
                <a:latin typeface="+mj-lt"/>
              </a:defRPr>
            </a:lvl3pPr>
            <a:lvl4pPr marL="2261769" indent="0">
              <a:buNone/>
              <a:defRPr b="1">
                <a:latin typeface="+mj-lt"/>
              </a:defRPr>
            </a:lvl4pPr>
            <a:lvl5pPr marL="3015692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cs-CZ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28320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nadpis 1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1161801D-324B-FB4E-E498-090FDCBE8C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49" y="2537228"/>
            <a:ext cx="18402675" cy="16949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500" b="1">
                <a:solidFill>
                  <a:srgbClr val="CE0738"/>
                </a:solidFill>
              </a:defRPr>
            </a:lvl1pPr>
            <a:lvl2pPr marL="753923" indent="0">
              <a:buNone/>
              <a:defRPr sz="5000" b="1">
                <a:solidFill>
                  <a:srgbClr val="D22D40"/>
                </a:solidFill>
              </a:defRPr>
            </a:lvl2pPr>
            <a:lvl3pPr marL="1507846" indent="0">
              <a:buNone/>
              <a:defRPr sz="5000" b="1">
                <a:solidFill>
                  <a:srgbClr val="D22D40"/>
                </a:solidFill>
              </a:defRPr>
            </a:lvl3pPr>
            <a:lvl4pPr marL="2261769" indent="0">
              <a:buNone/>
              <a:defRPr sz="5000" b="1">
                <a:solidFill>
                  <a:srgbClr val="D22D40"/>
                </a:solidFill>
              </a:defRPr>
            </a:lvl4pPr>
            <a:lvl5pPr marL="3015692" indent="0">
              <a:buNone/>
              <a:defRPr sz="5000" b="1">
                <a:solidFill>
                  <a:srgbClr val="D22D40"/>
                </a:solidFill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76105D-A22F-3D85-9FB9-E56CEE78B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6" y="4585647"/>
            <a:ext cx="18402675" cy="5622878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76FA02A-66CD-97B7-412B-78F6BA02DD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105" y="0"/>
            <a:ext cx="17094939" cy="161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753923" indent="0">
              <a:buNone/>
              <a:defRPr sz="2500"/>
            </a:lvl2pPr>
            <a:lvl3pPr marL="1507846" indent="0">
              <a:buNone/>
              <a:defRPr sz="2500"/>
            </a:lvl3pPr>
            <a:lvl4pPr marL="2261769" indent="0">
              <a:buNone/>
              <a:defRPr sz="2500"/>
            </a:lvl4pPr>
            <a:lvl5pPr marL="3015692" indent="0">
              <a:buNone/>
              <a:defRPr sz="2500"/>
            </a:lvl5pPr>
          </a:lstStyle>
          <a:p>
            <a:pPr lvl="0"/>
            <a:r>
              <a:rPr lang="cs-CZ"/>
              <a:t>Název prezentace / 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415619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nadpis 2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5542BC-1E38-ABEF-5C78-598530D9F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6" y="4585647"/>
            <a:ext cx="8742509" cy="5622878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text 10">
            <a:extLst>
              <a:ext uri="{FF2B5EF4-FFF2-40B4-BE49-F238E27FC236}">
                <a16:creationId xmlns:a16="http://schemas.microsoft.com/office/drawing/2014/main" id="{B7203916-A75E-B234-CCB2-9F69E8882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49" y="2537228"/>
            <a:ext cx="18402675" cy="16949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500" b="1">
                <a:solidFill>
                  <a:srgbClr val="CE0738"/>
                </a:solidFill>
              </a:defRPr>
            </a:lvl1pPr>
            <a:lvl2pPr marL="753923" indent="0">
              <a:buNone/>
              <a:defRPr sz="5000" b="1">
                <a:solidFill>
                  <a:srgbClr val="D22D40"/>
                </a:solidFill>
              </a:defRPr>
            </a:lvl2pPr>
            <a:lvl3pPr marL="1507846" indent="0">
              <a:buNone/>
              <a:defRPr sz="5000" b="1">
                <a:solidFill>
                  <a:srgbClr val="D22D40"/>
                </a:solidFill>
              </a:defRPr>
            </a:lvl3pPr>
            <a:lvl4pPr marL="2261769" indent="0">
              <a:buNone/>
              <a:defRPr sz="5000" b="1">
                <a:solidFill>
                  <a:srgbClr val="D22D40"/>
                </a:solidFill>
              </a:defRPr>
            </a:lvl4pPr>
            <a:lvl5pPr marL="3015692" indent="0">
              <a:buNone/>
              <a:defRPr sz="5000" b="1">
                <a:solidFill>
                  <a:srgbClr val="D22D40"/>
                </a:solidFill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99AA20-E323-3450-E7EB-48C089A846D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80915" y="4585647"/>
            <a:ext cx="8742509" cy="5622878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3A36A104-CA30-0E7B-BF9C-847946FE97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105" y="0"/>
            <a:ext cx="17094939" cy="161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753923" indent="0">
              <a:buNone/>
              <a:defRPr sz="2500"/>
            </a:lvl2pPr>
            <a:lvl3pPr marL="1507846" indent="0">
              <a:buNone/>
              <a:defRPr sz="2500"/>
            </a:lvl3pPr>
            <a:lvl4pPr marL="2261769" indent="0">
              <a:buNone/>
              <a:defRPr sz="2500"/>
            </a:lvl4pPr>
            <a:lvl5pPr marL="3015692" indent="0">
              <a:buNone/>
              <a:defRPr sz="2500"/>
            </a:lvl5pPr>
          </a:lstStyle>
          <a:p>
            <a:pPr lvl="0"/>
            <a:r>
              <a:rPr lang="cs-CZ"/>
              <a:t>Název prezentace / 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80596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nadpisy 2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D64620-4A05-C830-FF68-CB1D694EB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6" y="4585647"/>
            <a:ext cx="8742509" cy="5622878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10">
            <a:extLst>
              <a:ext uri="{FF2B5EF4-FFF2-40B4-BE49-F238E27FC236}">
                <a16:creationId xmlns:a16="http://schemas.microsoft.com/office/drawing/2014/main" id="{76C20631-8821-327B-CA80-6EF499C3FF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0" y="2537228"/>
            <a:ext cx="8741866" cy="16949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500" b="1">
                <a:solidFill>
                  <a:srgbClr val="CE0738"/>
                </a:solidFill>
              </a:defRPr>
            </a:lvl1pPr>
            <a:lvl2pPr marL="753923" indent="0">
              <a:buNone/>
              <a:defRPr sz="5000" b="1">
                <a:solidFill>
                  <a:srgbClr val="D22D40"/>
                </a:solidFill>
              </a:defRPr>
            </a:lvl2pPr>
            <a:lvl3pPr marL="1507846" indent="0">
              <a:buNone/>
              <a:defRPr sz="5000" b="1">
                <a:solidFill>
                  <a:srgbClr val="D22D40"/>
                </a:solidFill>
              </a:defRPr>
            </a:lvl3pPr>
            <a:lvl4pPr marL="2261769" indent="0">
              <a:buNone/>
              <a:defRPr sz="5000" b="1">
                <a:solidFill>
                  <a:srgbClr val="D22D40"/>
                </a:solidFill>
              </a:defRPr>
            </a:lvl4pPr>
            <a:lvl5pPr marL="3015692" indent="0">
              <a:buNone/>
              <a:defRPr sz="5000" b="1">
                <a:solidFill>
                  <a:srgbClr val="D22D40"/>
                </a:solidFill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1F5CE3-E90E-1D02-5DC3-98C5F882364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80915" y="4585647"/>
            <a:ext cx="8742509" cy="5622878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text 10">
            <a:extLst>
              <a:ext uri="{FF2B5EF4-FFF2-40B4-BE49-F238E27FC236}">
                <a16:creationId xmlns:a16="http://schemas.microsoft.com/office/drawing/2014/main" id="{CBB9510F-CD89-57E1-D36A-8CE30E98E1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81558" y="2537228"/>
            <a:ext cx="8741866" cy="169498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7500" b="1">
                <a:solidFill>
                  <a:srgbClr val="CE0738"/>
                </a:solidFill>
              </a:defRPr>
            </a:lvl1pPr>
            <a:lvl2pPr marL="753923" indent="0">
              <a:buNone/>
              <a:defRPr sz="5000" b="1">
                <a:solidFill>
                  <a:srgbClr val="D22D40"/>
                </a:solidFill>
              </a:defRPr>
            </a:lvl2pPr>
            <a:lvl3pPr marL="1507846" indent="0">
              <a:buNone/>
              <a:defRPr sz="5000" b="1">
                <a:solidFill>
                  <a:srgbClr val="D22D40"/>
                </a:solidFill>
              </a:defRPr>
            </a:lvl3pPr>
            <a:lvl4pPr marL="2261769" indent="0">
              <a:buNone/>
              <a:defRPr sz="5000" b="1">
                <a:solidFill>
                  <a:srgbClr val="D22D40"/>
                </a:solidFill>
              </a:defRPr>
            </a:lvl4pPr>
            <a:lvl5pPr marL="3015692" indent="0">
              <a:buNone/>
              <a:defRPr sz="5000" b="1">
                <a:solidFill>
                  <a:srgbClr val="D22D40"/>
                </a:solidFill>
              </a:defRPr>
            </a:lvl5pPr>
          </a:lstStyle>
          <a:p>
            <a:pPr lvl="0"/>
            <a:r>
              <a:rPr lang="cs-CZ"/>
              <a:t>Nadpis</a:t>
            </a:r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644CBD85-82AF-DCBF-6E8F-84AA12EFB6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105" y="0"/>
            <a:ext cx="17094939" cy="161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753923" indent="0">
              <a:buNone/>
              <a:defRPr sz="2500"/>
            </a:lvl2pPr>
            <a:lvl3pPr marL="1507846" indent="0">
              <a:buNone/>
              <a:defRPr sz="2500"/>
            </a:lvl3pPr>
            <a:lvl4pPr marL="2261769" indent="0">
              <a:buNone/>
              <a:defRPr sz="2500"/>
            </a:lvl4pPr>
            <a:lvl5pPr marL="3015692" indent="0">
              <a:buNone/>
              <a:defRPr sz="2500"/>
            </a:lvl5pPr>
          </a:lstStyle>
          <a:p>
            <a:pPr lvl="0"/>
            <a:r>
              <a:rPr lang="cs-CZ"/>
              <a:t>Název prezentace / 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143493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855989-0BF1-2E16-6A2F-54913F376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6" y="2537228"/>
            <a:ext cx="8740590" cy="7671297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3415B4-8995-F197-00EC-E432FF08D75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582835" y="2537228"/>
            <a:ext cx="8740589" cy="7671297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41572BB0-527C-40ED-686E-86C125A880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105" y="0"/>
            <a:ext cx="17094939" cy="161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753923" indent="0">
              <a:buNone/>
              <a:defRPr sz="2500"/>
            </a:lvl2pPr>
            <a:lvl3pPr marL="1507846" indent="0">
              <a:buNone/>
              <a:defRPr sz="2500"/>
            </a:lvl3pPr>
            <a:lvl4pPr marL="2261769" indent="0">
              <a:buNone/>
              <a:defRPr sz="2500"/>
            </a:lvl4pPr>
            <a:lvl5pPr marL="3015692" indent="0">
              <a:buNone/>
              <a:defRPr sz="2500"/>
            </a:lvl5pPr>
          </a:lstStyle>
          <a:p>
            <a:pPr lvl="0"/>
            <a:r>
              <a:rPr lang="cs-CZ"/>
              <a:t>Název prezentace / 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363862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7F863C-CA09-29D5-E5D4-EA253AFDF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6" y="2537228"/>
            <a:ext cx="18403318" cy="7671297"/>
          </a:xfrm>
          <a:prstGeom prst="rect">
            <a:avLst/>
          </a:prstGeom>
        </p:spPr>
        <p:txBody>
          <a:bodyPr/>
          <a:lstStyle>
            <a:lvl1pPr>
              <a:buClr>
                <a:srgbClr val="D22D40"/>
              </a:buClr>
              <a:defRPr sz="2500"/>
            </a:lvl1pPr>
            <a:lvl2pPr>
              <a:buClr>
                <a:srgbClr val="D22D40"/>
              </a:buClr>
              <a:defRPr sz="2500"/>
            </a:lvl2pPr>
            <a:lvl3pPr>
              <a:buClr>
                <a:srgbClr val="D22D40"/>
              </a:buClr>
              <a:defRPr sz="2500"/>
            </a:lvl3pPr>
            <a:lvl4pPr>
              <a:buClr>
                <a:srgbClr val="D22D40"/>
              </a:buClr>
              <a:defRPr sz="2500"/>
            </a:lvl4pPr>
            <a:lvl5pPr>
              <a:buClr>
                <a:srgbClr val="D22D40"/>
              </a:buClr>
              <a:defRPr sz="2500"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8AB43D88-FAA4-B698-C885-3F809A6FCD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105" y="0"/>
            <a:ext cx="17094939" cy="16176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 marL="753923" indent="0">
              <a:buNone/>
              <a:defRPr sz="2500"/>
            </a:lvl2pPr>
            <a:lvl3pPr marL="1507846" indent="0">
              <a:buNone/>
              <a:defRPr sz="2500"/>
            </a:lvl3pPr>
            <a:lvl4pPr marL="2261769" indent="0">
              <a:buNone/>
              <a:defRPr sz="2500"/>
            </a:lvl4pPr>
            <a:lvl5pPr marL="3015692" indent="0">
              <a:buNone/>
              <a:defRPr sz="2500"/>
            </a:lvl5pPr>
          </a:lstStyle>
          <a:p>
            <a:pPr lvl="0"/>
            <a:r>
              <a:rPr lang="cs-CZ"/>
              <a:t>Název prezentace / Název kapitoly</a:t>
            </a:r>
          </a:p>
        </p:txBody>
      </p:sp>
    </p:spTree>
    <p:extLst>
      <p:ext uri="{BB962C8B-B14F-4D97-AF65-F5344CB8AC3E}">
        <p14:creationId xmlns:p14="http://schemas.microsoft.com/office/powerpoint/2010/main" val="366782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B7F294B-C1EC-2F59-3975-44E2EB6CE3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10800000">
            <a:off x="15967880" y="-1"/>
            <a:ext cx="4136217" cy="1619999"/>
          </a:xfrm>
          <a:prstGeom prst="rect">
            <a:avLst/>
          </a:prstGeom>
        </p:spPr>
      </p:pic>
      <p:sp>
        <p:nvSpPr>
          <p:cNvPr id="10" name="object 35">
            <a:extLst>
              <a:ext uri="{FF2B5EF4-FFF2-40B4-BE49-F238E27FC236}">
                <a16:creationId xmlns:a16="http://schemas.microsoft.com/office/drawing/2014/main" id="{E6F024E8-B807-4260-AB14-E12C9BACBDF3}"/>
              </a:ext>
            </a:extLst>
          </p:cNvPr>
          <p:cNvSpPr/>
          <p:nvPr userDrawn="1"/>
        </p:nvSpPr>
        <p:spPr>
          <a:xfrm>
            <a:off x="0" y="0"/>
            <a:ext cx="15967881" cy="1620000"/>
          </a:xfrm>
          <a:custGeom>
            <a:avLst/>
            <a:gdLst/>
            <a:ahLst/>
            <a:cxnLst/>
            <a:rect l="l" t="t" r="r" b="b"/>
            <a:pathLst>
              <a:path w="20104100" h="167640">
                <a:moveTo>
                  <a:pt x="0" y="167534"/>
                </a:moveTo>
                <a:lnTo>
                  <a:pt x="20104099" y="167534"/>
                </a:lnTo>
                <a:lnTo>
                  <a:pt x="20104099" y="0"/>
                </a:lnTo>
                <a:lnTo>
                  <a:pt x="0" y="0"/>
                </a:lnTo>
                <a:lnTo>
                  <a:pt x="0" y="167534"/>
                </a:lnTo>
                <a:close/>
              </a:path>
            </a:pathLst>
          </a:custGeom>
          <a:solidFill>
            <a:srgbClr val="CE0738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0C2194D-84FF-4792-AA2C-38ACA762CCA1}"/>
              </a:ext>
            </a:extLst>
          </p:cNvPr>
          <p:cNvSpPr txBox="1">
            <a:spLocks/>
          </p:cNvSpPr>
          <p:nvPr userDrawn="1"/>
        </p:nvSpPr>
        <p:spPr>
          <a:xfrm>
            <a:off x="251506" y="304259"/>
            <a:ext cx="17339786" cy="1028596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5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E10C1E7-ED4D-2B95-0A86-C4C87C0B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2847" y="10482093"/>
            <a:ext cx="1780156" cy="602118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B9E7101-8E6E-665A-0AF8-C22DA4F955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96235" y="184195"/>
            <a:ext cx="3583655" cy="13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3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69" r:id="rId3"/>
    <p:sldLayoutId id="2147483670" r:id="rId4"/>
    <p:sldLayoutId id="2147483663" r:id="rId5"/>
    <p:sldLayoutId id="2147483662" r:id="rId6"/>
    <p:sldLayoutId id="2147483664" r:id="rId7"/>
    <p:sldLayoutId id="2147483665" r:id="rId8"/>
    <p:sldLayoutId id="2147483666" r:id="rId9"/>
    <p:sldLayoutId id="2147483672" r:id="rId10"/>
    <p:sldLayoutId id="2147483673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B44AE4-1B87-1D52-6796-7689B4619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0107" y="3499798"/>
            <a:ext cx="9395468" cy="5158427"/>
          </a:xfrm>
        </p:spPr>
        <p:txBody>
          <a:bodyPr/>
          <a:lstStyle/>
          <a:p>
            <a:r>
              <a:rPr lang="cs-CZ" sz="14000" dirty="0"/>
              <a:t>Univerzita Karlova</a:t>
            </a:r>
          </a:p>
        </p:txBody>
      </p:sp>
    </p:spTree>
    <p:extLst>
      <p:ext uri="{BB962C8B-B14F-4D97-AF65-F5344CB8AC3E}">
        <p14:creationId xmlns:p14="http://schemas.microsoft.com/office/powerpoint/2010/main" val="2406894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112642" cy="113226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1" b="-6332"/>
          <a:stretch/>
        </p:blipFill>
        <p:spPr>
          <a:xfrm>
            <a:off x="5996763" y="-24957"/>
            <a:ext cx="14107337" cy="12097892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9229060" y="4167968"/>
            <a:ext cx="9621648" cy="6317506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FFEBB3"/>
              </a:buClr>
              <a:buFont typeface="Wingdings" panose="05000000000000000000" pitchFamily="2" charset="2"/>
              <a:buChar char="ü"/>
            </a:pPr>
            <a:r>
              <a:rPr lang="cs-CZ" sz="4400" dirty="0">
                <a:solidFill>
                  <a:srgbClr val="FFEBB3"/>
                </a:solidFill>
                <a:latin typeface="+mn-lt"/>
                <a:cs typeface="Arial"/>
              </a:rPr>
              <a:t> 1 300+ </a:t>
            </a:r>
            <a:r>
              <a:rPr lang="cs-CZ" sz="4400" b="0" dirty="0">
                <a:latin typeface="+mn-lt"/>
                <a:cs typeface="Arial"/>
              </a:rPr>
              <a:t>studijních programů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FFEBB3"/>
              </a:buClr>
              <a:buFont typeface="Wingdings" panose="05000000000000000000" pitchFamily="2" charset="2"/>
              <a:buChar char="ü"/>
            </a:pPr>
            <a:r>
              <a:rPr lang="cs-CZ" sz="4400" dirty="0">
                <a:solidFill>
                  <a:srgbClr val="FFEBB3"/>
                </a:solidFill>
                <a:latin typeface="+mn-lt"/>
                <a:cs typeface="Arial"/>
              </a:rPr>
              <a:t> unikátní obory:</a:t>
            </a:r>
          </a:p>
          <a:p>
            <a:pPr marL="685800" lvl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FFEBB3"/>
              </a:buClr>
            </a:pP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klimatologie, sinologie, egyptologie, adiktologie, částicová a jaderná fyzika, </a:t>
            </a:r>
            <a:r>
              <a:rPr lang="cs-CZ" sz="4400" b="0" dirty="0" err="1">
                <a:solidFill>
                  <a:srgbClr val="FFEBB3"/>
                </a:solidFill>
                <a:latin typeface="+mn-lt"/>
                <a:cs typeface="Arial"/>
              </a:rPr>
              <a:t>japanologie</a:t>
            </a: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, </a:t>
            </a:r>
            <a:r>
              <a:rPr lang="cs-CZ" sz="4400" b="0" dirty="0" err="1">
                <a:solidFill>
                  <a:srgbClr val="FFEBB3"/>
                </a:solidFill>
                <a:latin typeface="+mn-lt"/>
                <a:cs typeface="Arial"/>
              </a:rPr>
              <a:t>iberoamerikanistika</a:t>
            </a: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, </a:t>
            </a:r>
            <a:r>
              <a:rPr lang="cs-CZ" sz="4400" b="0" dirty="0">
                <a:solidFill>
                  <a:srgbClr val="FFEBB3"/>
                </a:solidFill>
                <a:latin typeface="Gill Sans MT"/>
                <a:cs typeface="Arial"/>
              </a:rPr>
              <a:t>jazyky a komunikace neslyšících,</a:t>
            </a: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 logika a další obory</a:t>
            </a:r>
            <a:endParaRPr lang="cs-CZ" b="0" dirty="0">
              <a:latin typeface="+mn-lt"/>
              <a:cs typeface="Arial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4"/>
          </p:nvPr>
        </p:nvSpPr>
        <p:spPr>
          <a:xfrm>
            <a:off x="9229060" y="1750820"/>
            <a:ext cx="9148602" cy="2040374"/>
          </a:xfrm>
        </p:spPr>
        <p:txBody>
          <a:bodyPr/>
          <a:lstStyle/>
          <a:p>
            <a:r>
              <a:rPr lang="cs-CZ" sz="7200">
                <a:solidFill>
                  <a:schemeClr val="bg1"/>
                </a:solidFill>
              </a:rPr>
              <a:t>A co u nás můžete studovat? </a:t>
            </a:r>
            <a:endParaRPr lang="cs-CZ" sz="7200"/>
          </a:p>
        </p:txBody>
      </p:sp>
    </p:spTree>
    <p:extLst>
      <p:ext uri="{BB962C8B-B14F-4D97-AF65-F5344CB8AC3E}">
        <p14:creationId xmlns:p14="http://schemas.microsoft.com/office/powerpoint/2010/main" val="43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920106" y="2537228"/>
            <a:ext cx="16537577" cy="7671297"/>
          </a:xfrm>
        </p:spPr>
        <p:txBody>
          <a:bodyPr lIns="91440" tIns="45720" rIns="91440" bIns="45720" anchor="t"/>
          <a:lstStyle/>
          <a:p>
            <a:pPr marL="376555" indent="-376555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600" dirty="0">
                <a:solidFill>
                  <a:srgbClr val="000000"/>
                </a:solidFill>
                <a:cs typeface="Arial"/>
              </a:rPr>
              <a:t> univerzita podpoří vaše studium v zahraničí, </a:t>
            </a:r>
            <a:br>
              <a:rPr lang="cs-CZ" sz="6600" dirty="0">
                <a:cs typeface="Arial" panose="020B0604020202020204" pitchFamily="34" charset="0"/>
              </a:rPr>
            </a:br>
            <a:r>
              <a:rPr lang="cs-CZ" sz="6600" dirty="0">
                <a:solidFill>
                  <a:srgbClr val="000000"/>
                </a:solidFill>
                <a:cs typeface="Arial"/>
              </a:rPr>
              <a:t>a to i opakovaně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None/>
            </a:pPr>
            <a:endParaRPr lang="cs-CZ" sz="6600" dirty="0">
              <a:cs typeface="Arial" panose="020B0604020202020204" pitchFamily="34" charset="0"/>
            </a:endParaRPr>
          </a:p>
          <a:p>
            <a:pPr marL="376555" indent="-376555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600" dirty="0">
                <a:solidFill>
                  <a:srgbClr val="000000"/>
                </a:solidFill>
                <a:cs typeface="Arial"/>
              </a:rPr>
              <a:t> široká nabídka možností (Erasmus+, 4EU+, mezinárodní mobilita)</a:t>
            </a:r>
            <a:endParaRPr lang="cs-CZ" sz="6600" dirty="0">
              <a:cs typeface="Arial"/>
            </a:endParaRP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6600"/>
              <a:t>Studium a stáže v zahraničí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E069228-74E9-4339-A52E-E48A23483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2226" y="8861143"/>
            <a:ext cx="2085258" cy="208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5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9424"/>
            <a:ext cx="14658610" cy="8247084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6600"/>
              <a:t>Stáže v zahraničí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13025581" y="2880556"/>
            <a:ext cx="6413035" cy="63648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800" dirty="0">
                <a:solidFill>
                  <a:srgbClr val="000000"/>
                </a:solidFill>
                <a:cs typeface="Arial"/>
              </a:rPr>
              <a:t> možnost studovat</a:t>
            </a:r>
          </a:p>
          <a:p>
            <a:pPr>
              <a:lnSpc>
                <a:spcPct val="114000"/>
              </a:lnSpc>
              <a:spcAft>
                <a:spcPts val="800"/>
              </a:spcAft>
              <a:buClr>
                <a:srgbClr val="D52F40"/>
              </a:buClr>
            </a:pPr>
            <a:r>
              <a:rPr lang="cs-CZ" sz="4800" dirty="0">
                <a:solidFill>
                  <a:srgbClr val="000000"/>
                </a:solidFill>
                <a:cs typeface="Arial"/>
              </a:rPr>
              <a:t>	 v </a:t>
            </a:r>
            <a:r>
              <a:rPr lang="cs-CZ" sz="4800" b="1" dirty="0">
                <a:solidFill>
                  <a:srgbClr val="D52F40"/>
                </a:solidFill>
                <a:cs typeface="Arial"/>
              </a:rPr>
              <a:t>59 zemích světa</a:t>
            </a:r>
          </a:p>
          <a:p>
            <a:pPr>
              <a:lnSpc>
                <a:spcPct val="114000"/>
              </a:lnSpc>
              <a:spcAft>
                <a:spcPts val="800"/>
              </a:spcAft>
              <a:buClr>
                <a:srgbClr val="D52F40"/>
              </a:buClr>
            </a:pPr>
            <a:endParaRPr lang="cs-CZ" sz="4400" b="1">
              <a:solidFill>
                <a:srgbClr val="D52F40"/>
              </a:solidFill>
              <a:cs typeface="Arial" panose="020B0604020202020204" pitchFamily="34" charset="0"/>
            </a:endParaRPr>
          </a:p>
          <a:p>
            <a:pPr marL="685800" indent="-685800">
              <a:lnSpc>
                <a:spcPct val="114000"/>
              </a:lnSpc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dirty="0">
                <a:cs typeface="Arial"/>
              </a:rPr>
              <a:t>Island</a:t>
            </a:r>
            <a:r>
              <a:rPr lang="cs-CZ" sz="4000" dirty="0">
                <a:solidFill>
                  <a:srgbClr val="000000"/>
                </a:solidFill>
                <a:cs typeface="Arial"/>
              </a:rPr>
              <a:t>, Řecko, Severní Makedonie, Norsko, Malta</a:t>
            </a:r>
            <a:r>
              <a:rPr lang="cs-CZ" sz="4000" dirty="0">
                <a:cs typeface="Arial"/>
              </a:rPr>
              <a:t>, </a:t>
            </a:r>
            <a:r>
              <a:rPr lang="cs-CZ" sz="4000" dirty="0">
                <a:solidFill>
                  <a:srgbClr val="000000"/>
                </a:solidFill>
                <a:cs typeface="Arial"/>
              </a:rPr>
              <a:t>Bangladéš, Izrael, Austrálie a další</a:t>
            </a:r>
            <a:br>
              <a:rPr lang="cs-CZ" sz="4000" dirty="0">
                <a:cs typeface="Arial" panose="020B0604020202020204" pitchFamily="34" charset="0"/>
              </a:rPr>
            </a:br>
            <a:endParaRPr lang="cs-CZ" sz="4000"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2300" y="9461217"/>
            <a:ext cx="1485183" cy="14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808035" cy="1130935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 t="-1"/>
          <a:stretch/>
        </p:blipFill>
        <p:spPr>
          <a:xfrm>
            <a:off x="7924875" y="0"/>
            <a:ext cx="12179225" cy="11309350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10864797" y="519149"/>
            <a:ext cx="8479075" cy="10271051"/>
          </a:xfrm>
        </p:spPr>
        <p:txBody>
          <a:bodyPr lIns="91440" tIns="45720" rIns="91440" bIns="45720" anchor="ctr"/>
          <a:lstStyle/>
          <a:p>
            <a:pPr>
              <a:spcBef>
                <a:spcPts val="1648"/>
              </a:spcBef>
            </a:pPr>
            <a:r>
              <a:rPr lang="cs-CZ" sz="9600" dirty="0">
                <a:latin typeface="Gill Sans"/>
              </a:rPr>
              <a:t>Univerzita</a:t>
            </a:r>
            <a:r>
              <a:rPr lang="cs-CZ" dirty="0">
                <a:latin typeface="Gill Sans"/>
              </a:rPr>
              <a:t> </a:t>
            </a:r>
            <a:r>
              <a:rPr lang="cs-CZ" sz="9600" dirty="0">
                <a:latin typeface="Gill Sans"/>
              </a:rPr>
              <a:t>Karlova</a:t>
            </a:r>
            <a:br>
              <a:rPr lang="cs-CZ" sz="9600" dirty="0">
                <a:latin typeface="+mj-lt"/>
              </a:rPr>
            </a:br>
            <a:r>
              <a:rPr lang="cs-CZ" sz="9600" dirty="0">
                <a:latin typeface="Gill Sans"/>
              </a:rPr>
              <a:t>nabízí </a:t>
            </a:r>
            <a:r>
              <a:rPr lang="cs-CZ" sz="9600" dirty="0">
                <a:solidFill>
                  <a:srgbClr val="FFEBB3"/>
                </a:solidFill>
                <a:latin typeface="Gill Sans"/>
              </a:rPr>
              <a:t>nejmodernější způsoby výuky</a:t>
            </a:r>
            <a:endParaRPr lang="cs-CZ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556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701636" y="7896296"/>
            <a:ext cx="18974725" cy="2998382"/>
            <a:chOff x="435822" y="7843134"/>
            <a:chExt cx="18974725" cy="2998382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822" y="7843134"/>
              <a:ext cx="4497573" cy="2998382"/>
            </a:xfrm>
            <a:prstGeom prst="rect">
              <a:avLst/>
            </a:prstGeom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7619" y="7849214"/>
              <a:ext cx="4488453" cy="2992302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0296" y="7843134"/>
              <a:ext cx="4497574" cy="2998382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22094" y="7849214"/>
              <a:ext cx="4488453" cy="2992302"/>
            </a:xfrm>
            <a:prstGeom prst="rect">
              <a:avLst/>
            </a:prstGeom>
          </p:spPr>
        </p:pic>
      </p:grp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798" y="1941523"/>
            <a:ext cx="8451563" cy="5624834"/>
          </a:xfrm>
          <a:prstGeom prst="rect">
            <a:avLst/>
          </a:prstGeom>
        </p:spPr>
      </p:pic>
      <p:sp>
        <p:nvSpPr>
          <p:cNvPr id="12" name="Zástupný obsah 12">
            <a:extLst>
              <a:ext uri="{FF2B5EF4-FFF2-40B4-BE49-F238E27FC236}">
                <a16:creationId xmlns:a16="http://schemas.microsoft.com/office/drawing/2014/main" id="{1251B12C-836D-4F99-AAD4-4F68F94C5D3F}"/>
              </a:ext>
            </a:extLst>
          </p:cNvPr>
          <p:cNvSpPr>
            <a:spLocks noGrp="1"/>
          </p:cNvSpPr>
          <p:nvPr/>
        </p:nvSpPr>
        <p:spPr>
          <a:xfrm>
            <a:off x="347957" y="2308887"/>
            <a:ext cx="10370951" cy="5257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71526" indent="-428626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D22D40"/>
              </a:buClr>
              <a:buFont typeface="Wingdings" panose="05000000000000000000" pitchFamily="2" charset="2"/>
              <a:buChar char="ü"/>
            </a:pPr>
            <a:r>
              <a:rPr lang="cs-CZ" sz="4400" b="1">
                <a:cs typeface="Arial" panose="020B0604020202020204" pitchFamily="34" charset="0"/>
              </a:rPr>
              <a:t> zelená univerzita – staráme se </a:t>
            </a:r>
            <a:br>
              <a:rPr lang="cs-CZ" sz="4400" b="1">
                <a:cs typeface="Arial" panose="020B0604020202020204" pitchFamily="34" charset="0"/>
              </a:rPr>
            </a:br>
            <a:r>
              <a:rPr lang="cs-CZ" sz="4400" b="1">
                <a:cs typeface="Arial" panose="020B0604020202020204" pitchFamily="34" charset="0"/>
              </a:rPr>
              <a:t>o životní prostředí </a:t>
            </a:r>
            <a:r>
              <a:rPr lang="cs-CZ" sz="4400">
                <a:cs typeface="Arial" panose="020B0604020202020204" pitchFamily="34" charset="0"/>
              </a:rPr>
              <a:t>(třídíme odpad, šetříme vodu, inovujeme, podporujeme)</a:t>
            </a:r>
            <a:br>
              <a:rPr lang="cs-CZ" sz="4400">
                <a:cs typeface="Arial" panose="020B0604020202020204" pitchFamily="34" charset="0"/>
              </a:rPr>
            </a:br>
            <a:endParaRPr lang="cs-CZ" sz="4400">
              <a:cs typeface="Arial" panose="020B0604020202020204" pitchFamily="34" charset="0"/>
            </a:endParaRPr>
          </a:p>
          <a:p>
            <a:pPr marL="771526" indent="-428626"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D22D40"/>
              </a:buClr>
              <a:buFont typeface="Wingdings" panose="05000000000000000000" pitchFamily="2" charset="2"/>
              <a:buChar char="ü"/>
            </a:pPr>
            <a:r>
              <a:rPr lang="cs-CZ" sz="4400" b="1">
                <a:cs typeface="Arial" panose="020B0604020202020204" pitchFamily="34" charset="0"/>
              </a:rPr>
              <a:t> udržitelné koleje a menzy </a:t>
            </a:r>
            <a:r>
              <a:rPr lang="cs-CZ" sz="4400">
                <a:cs typeface="Arial" panose="020B0604020202020204" pitchFamily="34" charset="0"/>
              </a:rPr>
              <a:t>(výsadba louky, úspora energií a vody, recyklace)</a:t>
            </a:r>
            <a:endParaRPr lang="cs-CZ" sz="4400">
              <a:solidFill>
                <a:srgbClr val="D22D40"/>
              </a:solidFill>
            </a:endParaRP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k-SK" sz="5400">
                <a:cs typeface="Arial" panose="020B0604020202020204" pitchFamily="34" charset="0"/>
              </a:rPr>
              <a:t>Podpora </a:t>
            </a:r>
            <a:r>
              <a:rPr lang="cs-CZ" sz="5400">
                <a:cs typeface="Arial" panose="020B0604020202020204" pitchFamily="34" charset="0"/>
              </a:rPr>
              <a:t>udržitelnosti</a:t>
            </a:r>
            <a:r>
              <a:rPr lang="sk-SK" sz="5400">
                <a:cs typeface="Arial" panose="020B0604020202020204" pitchFamily="34" charset="0"/>
              </a:rPr>
              <a:t> </a:t>
            </a:r>
            <a:r>
              <a:rPr lang="cs-CZ" sz="5400">
                <a:cs typeface="Arial" panose="020B0604020202020204" pitchFamily="34" charset="0"/>
              </a:rPr>
              <a:t>ve</a:t>
            </a:r>
            <a:r>
              <a:rPr lang="sk-SK" sz="5400">
                <a:cs typeface="Arial" panose="020B0604020202020204" pitchFamily="34" charset="0"/>
              </a:rPr>
              <a:t> </a:t>
            </a:r>
            <a:r>
              <a:rPr lang="cs-CZ" sz="5400">
                <a:cs typeface="Arial" panose="020B0604020202020204" pitchFamily="34" charset="0"/>
              </a:rPr>
              <a:t>všech</a:t>
            </a:r>
            <a:r>
              <a:rPr lang="sk-SK" sz="5400">
                <a:cs typeface="Arial" panose="020B0604020202020204" pitchFamily="34" charset="0"/>
              </a:rPr>
              <a:t> </a:t>
            </a:r>
            <a:r>
              <a:rPr lang="cs-CZ" sz="5400">
                <a:cs typeface="Arial" panose="020B0604020202020204" pitchFamily="34" charset="0"/>
              </a:rPr>
              <a:t>směrech</a:t>
            </a:r>
            <a:endParaRPr lang="cs-CZ" sz="4800"/>
          </a:p>
        </p:txBody>
      </p:sp>
    </p:spTree>
    <p:extLst>
      <p:ext uri="{BB962C8B-B14F-4D97-AF65-F5344CB8AC3E}">
        <p14:creationId xmlns:p14="http://schemas.microsoft.com/office/powerpoint/2010/main" val="2587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63654" y="1230536"/>
            <a:ext cx="18554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200" b="1">
                <a:solidFill>
                  <a:schemeClr val="bg1"/>
                </a:solidFill>
                <a:latin typeface="+mj-lt"/>
              </a:rPr>
              <a:t>Zajistíme vám ten nejlepší druhý domov</a:t>
            </a:r>
            <a:endParaRPr lang="cs-CZ" sz="7200">
              <a:latin typeface="+mj-lt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F1DCFCE-EDE2-4803-B10A-F28C73CE3772}"/>
              </a:ext>
            </a:extLst>
          </p:cNvPr>
          <p:cNvSpPr txBox="1">
            <a:spLocks/>
          </p:cNvSpPr>
          <p:nvPr/>
        </p:nvSpPr>
        <p:spPr>
          <a:xfrm>
            <a:off x="4113037" y="3881956"/>
            <a:ext cx="12053966" cy="27673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5600" b="1">
                <a:solidFill>
                  <a:srgbClr val="FFEBB3"/>
                </a:solidFill>
                <a:cs typeface="Arial" panose="020B0604020202020204" pitchFamily="34" charset="0"/>
              </a:rPr>
              <a:t>17 kolejí</a:t>
            </a:r>
            <a:endParaRPr lang="cs-CZ" sz="15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F1DCFCE-EDE2-4803-B10A-F28C73CE3772}"/>
              </a:ext>
            </a:extLst>
          </p:cNvPr>
          <p:cNvSpPr>
            <a:spLocks noGrp="1"/>
          </p:cNvSpPr>
          <p:nvPr/>
        </p:nvSpPr>
        <p:spPr>
          <a:xfrm>
            <a:off x="987101" y="8271617"/>
            <a:ext cx="18305838" cy="25570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5400" dirty="0">
                <a:solidFill>
                  <a:schemeClr val="bg1"/>
                </a:solidFill>
                <a:cs typeface="Arial"/>
              </a:rPr>
              <a:t>Ubytování ve dvoulůžkových pokojích od </a:t>
            </a:r>
            <a:r>
              <a:rPr lang="cs-CZ" sz="5400" b="1" dirty="0">
                <a:solidFill>
                  <a:srgbClr val="FFEBB3"/>
                </a:solidFill>
                <a:cs typeface="Arial"/>
              </a:rPr>
              <a:t>3 550 Kč měsíčně</a:t>
            </a:r>
            <a:br>
              <a:rPr lang="cs-CZ" sz="5400" dirty="0">
                <a:cs typeface="Arial" panose="020B0604020202020204" pitchFamily="34" charset="0"/>
              </a:rPr>
            </a:br>
            <a:r>
              <a:rPr lang="cs-CZ" sz="5400" dirty="0">
                <a:solidFill>
                  <a:schemeClr val="bg1"/>
                </a:solidFill>
                <a:cs typeface="Arial"/>
              </a:rPr>
              <a:t>Stipendium na podporu ubytování od </a:t>
            </a:r>
            <a:r>
              <a:rPr lang="cs-CZ" sz="5400" b="1" dirty="0">
                <a:solidFill>
                  <a:srgbClr val="FFEBB3"/>
                </a:solidFill>
                <a:cs typeface="Arial"/>
              </a:rPr>
              <a:t>570 Kč měsíčně</a:t>
            </a:r>
          </a:p>
          <a:p>
            <a:pPr marL="0" indent="0" algn="ctr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cs-CZ" sz="5400" b="1" dirty="0">
              <a:solidFill>
                <a:srgbClr val="FFEBB3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cs-CZ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 algn="ctr">
              <a:lnSpc>
                <a:spcPct val="124000"/>
              </a:lnSpc>
              <a:spcBef>
                <a:spcPts val="0"/>
              </a:spcBef>
              <a:spcAft>
                <a:spcPts val="800"/>
              </a:spcAft>
              <a:buNone/>
            </a:pPr>
            <a:br>
              <a:rPr lang="cs-CZ" sz="4800" dirty="0">
                <a:cs typeface="Arial" panose="020B0604020202020204" pitchFamily="34" charset="0"/>
              </a:rPr>
            </a:br>
            <a:br>
              <a:rPr lang="cs-CZ" sz="4800" dirty="0">
                <a:cs typeface="Arial" panose="020B0604020202020204" pitchFamily="34" charset="0"/>
              </a:rPr>
            </a:br>
            <a:endParaRPr lang="cs-CZ" sz="4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98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6600">
                <a:latin typeface="+mj-lt"/>
              </a:rPr>
              <a:t>Koleje a menzy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665128" y="3331522"/>
            <a:ext cx="11069557" cy="6507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b="1" dirty="0">
                <a:cs typeface="Arial"/>
              </a:rPr>
              <a:t> 19 menz, bufetů, kaváren a dalších stravovacích zařízení</a:t>
            </a:r>
            <a:endParaRPr lang="cs-CZ" sz="5400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dirty="0">
                <a:cs typeface="Arial"/>
              </a:rPr>
              <a:t> obědy v menzách už </a:t>
            </a:r>
            <a:r>
              <a:rPr lang="cs-CZ" sz="5400" b="1" dirty="0">
                <a:solidFill>
                  <a:srgbClr val="CE0738"/>
                </a:solidFill>
                <a:cs typeface="Arial"/>
              </a:rPr>
              <a:t>od 70 Kč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dirty="0">
                <a:cs typeface="Arial"/>
              </a:rPr>
              <a:t> větší nabídka vegetariánských jídel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None/>
            </a:pPr>
            <a:endParaRPr lang="cs-CZ" sz="5400" dirty="0"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endParaRPr lang="cs-CZ" sz="5400" dirty="0"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6904" y="9597244"/>
            <a:ext cx="1473837" cy="14738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3212" y="2979723"/>
            <a:ext cx="8640888" cy="57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1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8575" cy="7336465"/>
          </a:xfrm>
          <a:prstGeom prst="flowChartManualInpu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49969" y="8073052"/>
            <a:ext cx="16595271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0" b="1">
                <a:solidFill>
                  <a:srgbClr val="FFEBB3"/>
                </a:solidFill>
                <a:cs typeface="Arial" panose="020B0604020202020204" pitchFamily="34" charset="0"/>
              </a:rPr>
              <a:t>Na Karlovce </a:t>
            </a:r>
            <a:r>
              <a:rPr lang="cs-CZ" sz="8000" b="1">
                <a:solidFill>
                  <a:schemeClr val="bg1"/>
                </a:solidFill>
                <a:cs typeface="Arial" panose="020B0604020202020204" pitchFamily="34" charset="0"/>
              </a:rPr>
              <a:t>si užijete studentský život </a:t>
            </a:r>
            <a:r>
              <a:rPr lang="cs-CZ" sz="8000" b="1">
                <a:solidFill>
                  <a:srgbClr val="FFEBB3"/>
                </a:solidFill>
                <a:cs typeface="Arial" panose="020B0604020202020204" pitchFamily="34" charset="0"/>
              </a:rPr>
              <a:t>naplno!</a:t>
            </a:r>
            <a:r>
              <a:rPr lang="cs-CZ" sz="8000" b="1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cs-CZ" sz="8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96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200477" cy="11362768"/>
          </a:xfrm>
        </p:spPr>
      </p:pic>
    </p:spTree>
    <p:extLst>
      <p:ext uri="{BB962C8B-B14F-4D97-AF65-F5344CB8AC3E}">
        <p14:creationId xmlns:p14="http://schemas.microsoft.com/office/powerpoint/2010/main" val="3275372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337" y="0"/>
            <a:ext cx="13861249" cy="11309350"/>
          </a:xfrm>
          <a:prstGeom prst="rect">
            <a:avLst/>
          </a:prstGeom>
        </p:spPr>
      </p:pic>
      <p:pic>
        <p:nvPicPr>
          <p:cNvPr id="14" name="Zástupný symbol pro obsah 1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flipH="1">
            <a:off x="0" y="0"/>
            <a:ext cx="12448674" cy="11364312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1036622" y="2136679"/>
            <a:ext cx="17094939" cy="1617663"/>
          </a:xfrm>
        </p:spPr>
        <p:txBody>
          <a:bodyPr lIns="91440" tIns="45720" rIns="91440" bIns="45720" anchor="ctr"/>
          <a:lstStyle/>
          <a:p>
            <a:r>
              <a:rPr lang="cs-CZ" sz="6600" dirty="0">
                <a:latin typeface="+mj-lt"/>
              </a:rPr>
              <a:t>Nebudete na to sami 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B874F7F0-9570-4A0D-825A-8FD5652EE95A}"/>
              </a:ext>
            </a:extLst>
          </p:cNvPr>
          <p:cNvSpPr>
            <a:spLocks noGrp="1"/>
          </p:cNvSpPr>
          <p:nvPr/>
        </p:nvSpPr>
        <p:spPr>
          <a:xfrm>
            <a:off x="1418220" y="3928076"/>
            <a:ext cx="9612234" cy="6527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cs-CZ" sz="6000" b="0" i="0" u="none" strike="noStrike" dirty="0">
                <a:solidFill>
                  <a:srgbClr val="FFEBB3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dirty="0">
                <a:solidFill>
                  <a:srgbClr val="FFEBB3"/>
                </a:solidFill>
                <a:cs typeface="Arial" panose="020B0604020202020204" pitchFamily="34" charset="0"/>
              </a:rPr>
              <a:t>orientační týden </a:t>
            </a:r>
            <a:br>
              <a:rPr lang="cs-CZ" sz="6000" dirty="0">
                <a:solidFill>
                  <a:srgbClr val="FFEBB3"/>
                </a:solidFill>
                <a:cs typeface="Arial" panose="020B0604020202020204" pitchFamily="34" charset="0"/>
              </a:rPr>
            </a:br>
            <a:r>
              <a:rPr lang="cs-CZ" sz="6000" dirty="0">
                <a:solidFill>
                  <a:srgbClr val="FFEBB3"/>
                </a:solidFill>
                <a:cs typeface="Arial" panose="020B0604020202020204" pitchFamily="34" charset="0"/>
              </a:rPr>
              <a:t>a adaptační dny</a:t>
            </a:r>
            <a:br>
              <a:rPr lang="cs-CZ" sz="6000" b="0" i="0" u="none" strike="noStrike" dirty="0">
                <a:solidFill>
                  <a:srgbClr val="FFEBB3"/>
                </a:solidFill>
                <a:effectLst/>
                <a:cs typeface="Arial" panose="020B0604020202020204" pitchFamily="34" charset="0"/>
              </a:rPr>
            </a:br>
            <a:r>
              <a:rPr lang="cs-CZ" sz="6000" b="0" i="0" u="none" strike="noStrike" dirty="0">
                <a:solidFill>
                  <a:srgbClr val="FFEBB3"/>
                </a:solidFill>
                <a:effectLst/>
                <a:cs typeface="Arial" panose="020B0604020202020204" pitchFamily="34" charset="0"/>
              </a:rPr>
              <a:t>pro nové studenty</a:t>
            </a:r>
            <a:endParaRPr lang="cs-CZ" sz="6000" b="0" dirty="0">
              <a:solidFill>
                <a:srgbClr val="FFEBB3"/>
              </a:solidFill>
              <a:effectLst/>
              <a:cs typeface="Arial" panose="020B0604020202020204" pitchFamily="34" charset="0"/>
            </a:endParaRP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cs-CZ" sz="6000" b="0" i="0" u="none" strike="noStrike" dirty="0">
                <a:solidFill>
                  <a:srgbClr val="FFEBB3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 dirty="0">
                <a:solidFill>
                  <a:srgbClr val="FFEBB3"/>
                </a:solidFill>
                <a:cs typeface="Arial" panose="020B0604020202020204" pitchFamily="34" charset="0"/>
              </a:rPr>
              <a:t>seznamovací kurzy</a:t>
            </a:r>
            <a:endParaRPr lang="cs-CZ" sz="6000" b="0" dirty="0">
              <a:solidFill>
                <a:srgbClr val="FFEBB3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2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C62D647-F9E3-40C3-A809-A68BC5B92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C78F93-CD4D-4EA8-97AE-470FCEF072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E76944E-8268-49AA-9CD2-206E3F8A1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74436"/>
          </a:xfrm>
          <a:prstGeom prst="rect">
            <a:avLst/>
          </a:prstGeom>
        </p:spPr>
      </p:pic>
      <p:sp>
        <p:nvSpPr>
          <p:cNvPr id="8" name="Zástupný symbol pro text 3">
            <a:extLst>
              <a:ext uri="{FF2B5EF4-FFF2-40B4-BE49-F238E27FC236}">
                <a16:creationId xmlns:a16="http://schemas.microsoft.com/office/drawing/2014/main" id="{603492FF-BA65-42C0-8F3B-D9DEA5FB12A3}"/>
              </a:ext>
            </a:extLst>
          </p:cNvPr>
          <p:cNvSpPr txBox="1">
            <a:spLocks/>
          </p:cNvSpPr>
          <p:nvPr/>
        </p:nvSpPr>
        <p:spPr>
          <a:xfrm>
            <a:off x="5458580" y="338771"/>
            <a:ext cx="9178049" cy="5632538"/>
          </a:xfrm>
          <a:prstGeom prst="rect">
            <a:avLst/>
          </a:prstGeom>
        </p:spPr>
        <p:txBody>
          <a:bodyPr anchor="t"/>
          <a:lstStyle>
            <a:lvl1pPr marL="0" indent="0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None/>
              <a:defRPr sz="10000" b="1" kern="1200">
                <a:solidFill>
                  <a:srgbClr val="CE0738"/>
                </a:solidFill>
                <a:latin typeface="+mj-lt"/>
                <a:ea typeface="+mn-ea"/>
                <a:cs typeface="+mn-cs"/>
              </a:defRPr>
            </a:lvl1pPr>
            <a:lvl2pPr marL="753923" indent="0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None/>
              <a:defRPr sz="3958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507846" indent="0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None/>
              <a:defRPr sz="3298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261769" indent="0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None/>
              <a:defRPr sz="2968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3015692" indent="0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None/>
              <a:defRPr sz="2968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3200" spc="300" dirty="0">
                <a:solidFill>
                  <a:srgbClr val="FFEBB3"/>
                </a:solidFill>
              </a:rPr>
              <a:t>Pojď</a:t>
            </a:r>
          </a:p>
          <a:p>
            <a:pPr algn="ctr"/>
            <a:r>
              <a:rPr lang="cs-CZ" sz="13200" spc="300" dirty="0">
                <a:solidFill>
                  <a:schemeClr val="bg1"/>
                </a:solidFill>
              </a:rPr>
              <a:t>studovat na</a:t>
            </a:r>
            <a:r>
              <a:rPr lang="cs-CZ" sz="13200" spc="300" dirty="0">
                <a:solidFill>
                  <a:srgbClr val="FFEBB3"/>
                </a:solidFill>
              </a:rPr>
              <a:t> </a:t>
            </a:r>
            <a:r>
              <a:rPr lang="cs-CZ" sz="13200" spc="300" dirty="0" err="1">
                <a:solidFill>
                  <a:srgbClr val="FFEBB3"/>
                </a:solidFill>
              </a:rPr>
              <a:t>Karlovku</a:t>
            </a:r>
            <a:r>
              <a:rPr lang="cs-CZ" sz="13200" spc="300">
                <a:solidFill>
                  <a:srgbClr val="FFEBB3"/>
                </a:solidFill>
              </a:rPr>
              <a:t>!</a:t>
            </a:r>
            <a:br>
              <a:rPr lang="cs-CZ" sz="11000" spc="300">
                <a:solidFill>
                  <a:srgbClr val="FFEBB3"/>
                </a:solidFill>
              </a:rPr>
            </a:br>
            <a:endParaRPr lang="cs-CZ" sz="11000"/>
          </a:p>
        </p:txBody>
      </p:sp>
    </p:spTree>
    <p:extLst>
      <p:ext uri="{BB962C8B-B14F-4D97-AF65-F5344CB8AC3E}">
        <p14:creationId xmlns:p14="http://schemas.microsoft.com/office/powerpoint/2010/main" val="2955223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55398" y="2373105"/>
            <a:ext cx="18993303" cy="7671297"/>
          </a:xfrm>
        </p:spPr>
        <p:txBody>
          <a:bodyPr lIns="91440" tIns="45720" rIns="91440" bIns="45720" anchor="t"/>
          <a:lstStyle/>
          <a:p>
            <a:pPr marL="376555" indent="-376555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dirty="0">
                <a:solidFill>
                  <a:srgbClr val="000000"/>
                </a:solidFill>
                <a:cs typeface="Arial" panose="020B0604020202020204" pitchFamily="34" charset="0"/>
              </a:rPr>
              <a:t> poradenské služby zadarmo pro naše studenty</a:t>
            </a:r>
            <a:endParaRPr lang="cs-CZ" sz="2400" dirty="0"/>
          </a:p>
          <a:p>
            <a:pPr marL="376555" indent="-376555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dirty="0">
                <a:solidFill>
                  <a:srgbClr val="000000"/>
                </a:solidFill>
                <a:cs typeface="Arial"/>
              </a:rPr>
              <a:t> možnost získat řadu podpůrných stipendií</a:t>
            </a:r>
            <a:endParaRPr lang="cs-CZ" sz="5400" dirty="0">
              <a:cs typeface="Arial"/>
            </a:endParaRPr>
          </a:p>
          <a:p>
            <a:pPr marL="376555" indent="-376555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dirty="0">
                <a:solidFill>
                  <a:srgbClr val="000000"/>
                </a:solidFill>
                <a:cs typeface="Arial" panose="020B0604020202020204" pitchFamily="34" charset="0"/>
              </a:rPr>
              <a:t> služby pro studenty se speciálními potřebami</a:t>
            </a:r>
            <a:endParaRPr lang="cs-CZ" sz="5400" dirty="0">
              <a:cs typeface="Arial" panose="020B0604020202020204" pitchFamily="34" charset="0"/>
            </a:endParaRPr>
          </a:p>
          <a:p>
            <a:pPr marL="376555" indent="-376555">
              <a:lnSpc>
                <a:spcPct val="140000"/>
              </a:lnSpc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5400" dirty="0">
                <a:solidFill>
                  <a:srgbClr val="000000"/>
                </a:solidFill>
                <a:cs typeface="Arial" panose="020B0604020202020204" pitchFamily="34" charset="0"/>
              </a:rPr>
              <a:t> možnost podání přihlášky </a:t>
            </a:r>
            <a:r>
              <a:rPr lang="cs-CZ" sz="5400" b="1" dirty="0">
                <a:solidFill>
                  <a:srgbClr val="D22D40"/>
                </a:solidFill>
                <a:cs typeface="Arial" panose="020B0604020202020204" pitchFamily="34" charset="0"/>
              </a:rPr>
              <a:t>zdarma </a:t>
            </a:r>
            <a:r>
              <a:rPr lang="cs-CZ" sz="5400" dirty="0">
                <a:solidFill>
                  <a:srgbClr val="000000"/>
                </a:solidFill>
                <a:cs typeface="Arial" panose="020B0604020202020204" pitchFamily="34" charset="0"/>
              </a:rPr>
              <a:t>(pro znevýhodněné studenty)</a:t>
            </a:r>
            <a:endParaRPr lang="cs-CZ" sz="5400" b="1" dirty="0">
              <a:solidFill>
                <a:srgbClr val="D22D40"/>
              </a:solidFill>
              <a:cs typeface="Arial" panose="020B0604020202020204" pitchFamily="34" charset="0"/>
            </a:endParaRPr>
          </a:p>
          <a:p>
            <a:pPr lvl="1">
              <a:lnSpc>
                <a:spcPct val="140000"/>
              </a:lnSpc>
              <a:buClr>
                <a:srgbClr val="D52F40"/>
              </a:buClr>
              <a:buFontTx/>
              <a:buChar char="-"/>
            </a:pPr>
            <a:r>
              <a:rPr lang="cs-CZ" sz="4400" dirty="0">
                <a:cs typeface="Arial" panose="020B0604020202020204" pitchFamily="34" charset="0"/>
              </a:rPr>
              <a:t>pro akademický rok 2022/2023 už uzavřeno</a:t>
            </a:r>
          </a:p>
          <a:p>
            <a:pPr lvl="1">
              <a:lnSpc>
                <a:spcPct val="140000"/>
              </a:lnSpc>
              <a:buClr>
                <a:srgbClr val="D52F40"/>
              </a:buClr>
              <a:buFontTx/>
              <a:buChar char="-"/>
            </a:pPr>
            <a:r>
              <a:rPr lang="cs-CZ" sz="4400" dirty="0">
                <a:cs typeface="Arial" panose="020B0604020202020204" pitchFamily="34" charset="0"/>
              </a:rPr>
              <a:t>opět </a:t>
            </a:r>
            <a:r>
              <a:rPr lang="cs-CZ" sz="4400" b="1" dirty="0">
                <a:solidFill>
                  <a:srgbClr val="CE0738"/>
                </a:solidFill>
                <a:cs typeface="Arial" panose="020B0604020202020204" pitchFamily="34" charset="0"/>
              </a:rPr>
              <a:t>bude možné na podzim 2023 </a:t>
            </a:r>
            <a:r>
              <a:rPr lang="cs-CZ" sz="4400" dirty="0">
                <a:cs typeface="Arial" panose="020B0604020202020204" pitchFamily="34" charset="0"/>
              </a:rPr>
              <a:t>na rok akademický rok 2023/2024</a:t>
            </a:r>
          </a:p>
          <a:p>
            <a:pPr marL="0" indent="0">
              <a:lnSpc>
                <a:spcPct val="140000"/>
              </a:lnSpc>
              <a:buClr>
                <a:srgbClr val="D52F40"/>
              </a:buClr>
              <a:buNone/>
            </a:pPr>
            <a:r>
              <a:rPr lang="cs-CZ" sz="6000" b="1" dirty="0">
                <a:solidFill>
                  <a:srgbClr val="000000"/>
                </a:solidFill>
                <a:cs typeface="Arial" panose="020B0604020202020204" pitchFamily="34" charset="0"/>
              </a:rPr>
              <a:t>    </a:t>
            </a:r>
            <a:endParaRPr lang="cs-CZ" sz="6000" dirty="0"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l-PL" sz="6000"/>
              <a:t>Pomáháme těm, kteří pomoc potřebují</a:t>
            </a:r>
            <a:endParaRPr lang="cs-CZ" sz="600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5044" y="9303202"/>
            <a:ext cx="1898365" cy="18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3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610360" y="2218574"/>
            <a:ext cx="16979967" cy="8560263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solidFill>
                  <a:srgbClr val="CE0738"/>
                </a:solidFill>
                <a:effectLst/>
                <a:ea typeface="Times New Roman" panose="02020603050405020304" pitchFamily="18" charset="0"/>
              </a:rPr>
              <a:t>Zamyslete se, jaké zaměření by vás bavilo.</a:t>
            </a:r>
          </a:p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Prostudujte si </a:t>
            </a:r>
            <a:r>
              <a:rPr lang="cs-CZ" sz="4800">
                <a:solidFill>
                  <a:srgbClr val="000000"/>
                </a:solidFill>
                <a:ea typeface="Times New Roman" panose="02020603050405020304" pitchFamily="18" charset="0"/>
              </a:rPr>
              <a:t>naši</a:t>
            </a:r>
            <a:r>
              <a:rPr lang="cs-CZ" sz="4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širokou nabídku studijních programů.</a:t>
            </a:r>
          </a:p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solidFill>
                  <a:srgbClr val="CE0738"/>
                </a:solidFill>
                <a:effectLst/>
                <a:ea typeface="Times New Roman" panose="02020603050405020304" pitchFamily="18" charset="0"/>
              </a:rPr>
              <a:t>Navštivte fakultu osobně nebo využijte online prohlídku. </a:t>
            </a:r>
          </a:p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Podejte si přihlášku nejpozději do 28. 2. 2023.</a:t>
            </a:r>
            <a:endParaRPr lang="cs-CZ" sz="480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solidFill>
                  <a:srgbClr val="D22D40"/>
                </a:solidFill>
                <a:effectLst/>
                <a:ea typeface="Times New Roman" panose="02020603050405020304" pitchFamily="18" charset="0"/>
              </a:rPr>
              <a:t>Zkontrolujte si, co budete muset u přijímaček (a zápisu) doložit. </a:t>
            </a:r>
            <a:endParaRPr lang="cs-CZ" sz="4800">
              <a:solidFill>
                <a:srgbClr val="CE0738"/>
              </a:solidFill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ea typeface="Times New Roman" panose="02020603050405020304" pitchFamily="18" charset="0"/>
              </a:rPr>
              <a:t>Připravte se na přijímačky.</a:t>
            </a:r>
            <a:endParaRPr lang="cs-CZ" sz="4800">
              <a:effectLst/>
              <a:ea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  <a:spcAft>
                <a:spcPts val="800"/>
              </a:spcAft>
              <a:buNone/>
            </a:pPr>
            <a:r>
              <a:rPr lang="cs-CZ" sz="4800">
                <a:solidFill>
                  <a:srgbClr val="D22D40"/>
                </a:solidFill>
                <a:effectLst/>
                <a:ea typeface="Times New Roman" panose="02020603050405020304" pitchFamily="18" charset="0"/>
              </a:rPr>
              <a:t>Držíme palce!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5400"/>
              <a:t>Jak podat přihlášku na Univerzitu Karlovu?</a:t>
            </a:r>
            <a:endParaRPr lang="cs-CZ" sz="480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EFB6CC-6EB3-41F1-AD58-7BC74F044A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28" y="2218363"/>
            <a:ext cx="867361" cy="8675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C45132C-76C2-41B8-9594-302A89B376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638" y="3333533"/>
            <a:ext cx="867150" cy="8671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70071F7-84D0-4DC9-B5F7-4E8A387BB9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28" y="4493476"/>
            <a:ext cx="867359" cy="86735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F0B5215-9731-4BA8-B46F-14DC9EE414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337" y="5659942"/>
            <a:ext cx="867360" cy="86756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1F6EE80-FBC6-4E35-BCEC-9F96374724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428" y="6817774"/>
            <a:ext cx="867360" cy="86756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F874BE5-9646-487C-9089-6948A211EF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337" y="7975606"/>
            <a:ext cx="867360" cy="86756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5538CDE-098F-42B7-AB0C-B2F72944617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337" y="8969330"/>
            <a:ext cx="867360" cy="8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084578" y="15875"/>
            <a:ext cx="144844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br>
              <a:rPr lang="cs-CZ" sz="8000" b="1">
                <a:latin typeface="+mj-lt"/>
              </a:rPr>
            </a:br>
            <a:r>
              <a:rPr lang="cs-CZ" sz="80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Diplom z Univerzity Karlovy vám otevírá dveře. </a:t>
            </a:r>
            <a:br>
              <a:rPr lang="cs-CZ" sz="8000" b="1">
                <a:latin typeface="+mj-lt"/>
              </a:rPr>
            </a:br>
            <a:endParaRPr lang="cs-CZ" sz="8000" b="1">
              <a:latin typeface="+mj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013886" y="4367615"/>
            <a:ext cx="12625871" cy="600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cs-CZ" sz="23900" b="1">
                <a:solidFill>
                  <a:srgbClr val="FFEBB3"/>
                </a:solidFill>
                <a:cs typeface="Arial" panose="020B0604020202020204" pitchFamily="34" charset="0"/>
              </a:rPr>
              <a:t>99 % </a:t>
            </a:r>
          </a:p>
          <a:p>
            <a:pPr algn="ctr">
              <a:spcAft>
                <a:spcPts val="800"/>
              </a:spcAft>
            </a:pPr>
            <a:endParaRPr lang="cs-CZ" sz="66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cs-CZ" sz="6600">
                <a:solidFill>
                  <a:schemeClr val="bg1"/>
                </a:solidFill>
                <a:cs typeface="Arial" panose="020B0604020202020204" pitchFamily="34" charset="0"/>
              </a:rPr>
              <a:t>našich absolventů najde práci!</a:t>
            </a:r>
          </a:p>
        </p:txBody>
      </p:sp>
    </p:spTree>
    <p:extLst>
      <p:ext uri="{BB962C8B-B14F-4D97-AF65-F5344CB8AC3E}">
        <p14:creationId xmlns:p14="http://schemas.microsoft.com/office/powerpoint/2010/main" val="1268944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436D6128-0EDC-4374-AE75-C00C463DA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973354" cy="468112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03984E03-DB43-4DAF-887C-05D910DE6A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3567"/>
            <a:ext cx="11973354" cy="6545783"/>
          </a:xfrm>
          <a:prstGeom prst="rect">
            <a:avLst/>
          </a:prstGeom>
        </p:spPr>
      </p:pic>
      <p:pic>
        <p:nvPicPr>
          <p:cNvPr id="30" name="Zástupný symbol pro obsah 13">
            <a:extLst>
              <a:ext uri="{FF2B5EF4-FFF2-40B4-BE49-F238E27FC236}">
                <a16:creationId xmlns:a16="http://schemas.microsoft.com/office/drawing/2014/main" id="{0CAA8A55-2D4C-4DF3-A14D-89013A5AC9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7643446" y="-27481"/>
            <a:ext cx="12460654" cy="11562989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BE407470-6E3E-4E0A-A76C-B901F8E787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4616" y="7324338"/>
            <a:ext cx="8746679" cy="3158725"/>
          </a:xfrm>
          <a:prstGeom prst="rect">
            <a:avLst/>
          </a:prstGeom>
        </p:spPr>
      </p:pic>
      <p:sp>
        <p:nvSpPr>
          <p:cNvPr id="34" name="Zástupný symbol pro text 3">
            <a:extLst>
              <a:ext uri="{FF2B5EF4-FFF2-40B4-BE49-F238E27FC236}">
                <a16:creationId xmlns:a16="http://schemas.microsoft.com/office/drawing/2014/main" id="{07743DC4-0B49-4D57-B1BC-6783116D94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07132" y="1006832"/>
            <a:ext cx="9621648" cy="6317506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FFEBB3"/>
              </a:buClr>
              <a:buFont typeface="Wingdings" panose="05000000000000000000" pitchFamily="2" charset="2"/>
              <a:buChar char="ü"/>
            </a:pP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 možnost </a:t>
            </a:r>
            <a:r>
              <a:rPr lang="cs-CZ" sz="4400" dirty="0">
                <a:solidFill>
                  <a:srgbClr val="FFEBB3"/>
                </a:solidFill>
                <a:latin typeface="+mn-lt"/>
                <a:cs typeface="Arial"/>
              </a:rPr>
              <a:t>vyzkoušet si studium</a:t>
            </a: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 na univerzitě </a:t>
            </a:r>
            <a:endParaRPr lang="cs-CZ" b="0" dirty="0">
              <a:latin typeface="+mn-lt"/>
              <a:cs typeface="Arial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FFEBB3"/>
              </a:buClr>
              <a:buFont typeface="Wingdings" panose="05000000000000000000" pitchFamily="2" charset="2"/>
              <a:buChar char="ü"/>
            </a:pP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 </a:t>
            </a:r>
            <a:r>
              <a:rPr lang="cs-CZ" sz="4400" dirty="0">
                <a:solidFill>
                  <a:srgbClr val="FFEBB3"/>
                </a:solidFill>
                <a:latin typeface="+mn-lt"/>
                <a:cs typeface="Arial"/>
              </a:rPr>
              <a:t>čtyři zaměření </a:t>
            </a: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- lékařské, společenskovědní, přírodovědné a humanitní zaměření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>
                <a:srgbClr val="FFEBB3"/>
              </a:buClr>
              <a:buFont typeface="Wingdings" panose="05000000000000000000" pitchFamily="2" charset="2"/>
              <a:buChar char="ü"/>
            </a:pPr>
            <a:r>
              <a:rPr lang="cs-CZ" sz="4400" b="0" dirty="0">
                <a:solidFill>
                  <a:srgbClr val="FFEBB3"/>
                </a:solidFill>
                <a:latin typeface="+mn-lt"/>
                <a:cs typeface="Arial"/>
              </a:rPr>
              <a:t> </a:t>
            </a:r>
            <a:r>
              <a:rPr lang="pl-PL" sz="4400" b="0" dirty="0">
                <a:solidFill>
                  <a:srgbClr val="FFEBB3"/>
                </a:solidFill>
                <a:latin typeface="+mn-lt"/>
                <a:cs typeface="Arial"/>
              </a:rPr>
              <a:t>od konce září do přibližně poloviny prosince</a:t>
            </a:r>
            <a:endParaRPr lang="cs-CZ" sz="4400" b="0" dirty="0">
              <a:solidFill>
                <a:srgbClr val="FFEBB3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03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013687" y="2461309"/>
            <a:ext cx="6544181" cy="7671297"/>
          </a:xfrm>
        </p:spPr>
        <p:txBody>
          <a:bodyPr/>
          <a:lstStyle/>
          <a:p>
            <a:pPr marL="457200" lvl="1" indent="0">
              <a:lnSpc>
                <a:spcPct val="150000"/>
              </a:lnSpc>
              <a:buClr>
                <a:srgbClr val="D32D3F"/>
              </a:buClr>
              <a:buNone/>
            </a:pPr>
            <a:r>
              <a:rPr lang="cs-CZ" altLang="cs-CZ" sz="5400">
                <a:solidFill>
                  <a:srgbClr val="D22D40"/>
                </a:solidFill>
                <a:cs typeface="Arial" panose="020B0604020202020204" pitchFamily="34" charset="0"/>
              </a:rPr>
              <a:t>www.nakarlovku.cz </a:t>
            </a:r>
            <a:r>
              <a:rPr lang="cs-CZ" altLang="cs-CZ" sz="5400" b="1">
                <a:solidFill>
                  <a:srgbClr val="D22D40"/>
                </a:solidFill>
                <a:cs typeface="Arial" panose="020B0604020202020204" pitchFamily="34" charset="0"/>
              </a:rPr>
              <a:t>  </a:t>
            </a:r>
          </a:p>
          <a:p>
            <a:pPr marL="457200" lvl="1" indent="0">
              <a:lnSpc>
                <a:spcPct val="150000"/>
              </a:lnSpc>
              <a:buClr>
                <a:srgbClr val="D32D3F"/>
              </a:buClr>
              <a:buNone/>
            </a:pPr>
            <a:r>
              <a:rPr lang="cs-CZ" altLang="cs-CZ" sz="5400">
                <a:solidFill>
                  <a:srgbClr val="D22D40"/>
                </a:solidFill>
                <a:cs typeface="Arial" panose="020B0604020202020204" pitchFamily="34" charset="0"/>
              </a:rPr>
              <a:t>www.cuni.cz </a:t>
            </a:r>
          </a:p>
          <a:p>
            <a:pPr marL="457200" lvl="1" indent="0">
              <a:lnSpc>
                <a:spcPct val="150000"/>
              </a:lnSpc>
              <a:buClr>
                <a:srgbClr val="D32D3F"/>
              </a:buClr>
              <a:buNone/>
            </a:pPr>
            <a:r>
              <a:rPr lang="cs-CZ" altLang="cs-CZ" sz="5400">
                <a:cs typeface="Arial" panose="020B0604020202020204" pitchFamily="34" charset="0"/>
              </a:rPr>
              <a:t>Univerzita Karlova</a:t>
            </a:r>
          </a:p>
          <a:p>
            <a:pPr marL="457200" lvl="1" indent="0">
              <a:lnSpc>
                <a:spcPct val="150000"/>
              </a:lnSpc>
              <a:buClr>
                <a:srgbClr val="D32D3F"/>
              </a:buClr>
              <a:buNone/>
            </a:pPr>
            <a:r>
              <a:rPr lang="cs-CZ" altLang="cs-CZ" sz="5400">
                <a:cs typeface="Arial" panose="020B0604020202020204" pitchFamily="34" charset="0"/>
              </a:rPr>
              <a:t>@</a:t>
            </a:r>
            <a:r>
              <a:rPr lang="cs-CZ" altLang="cs-CZ" sz="5400" err="1">
                <a:cs typeface="Arial" panose="020B0604020202020204" pitchFamily="34" charset="0"/>
              </a:rPr>
              <a:t>unikarlova</a:t>
            </a:r>
            <a:endParaRPr lang="cs-CZ" altLang="cs-CZ" sz="5400"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Clr>
                <a:srgbClr val="D32D3F"/>
              </a:buClr>
              <a:buNone/>
            </a:pPr>
            <a:r>
              <a:rPr lang="cs-CZ" altLang="cs-CZ" sz="5400">
                <a:cs typeface="Arial" panose="020B0604020202020204" pitchFamily="34" charset="0"/>
              </a:rPr>
              <a:t>+420 224 491 850</a:t>
            </a:r>
          </a:p>
          <a:p>
            <a:pPr marL="457200" lvl="1" indent="0">
              <a:lnSpc>
                <a:spcPct val="150000"/>
              </a:lnSpc>
              <a:buClr>
                <a:srgbClr val="D32D3F"/>
              </a:buClr>
              <a:buNone/>
            </a:pPr>
            <a:r>
              <a:rPr lang="cs-CZ" altLang="cs-CZ" sz="5400">
                <a:cs typeface="Arial" panose="020B0604020202020204" pitchFamily="34" charset="0"/>
              </a:rPr>
              <a:t>info@cuni.cz</a:t>
            </a:r>
            <a:endParaRPr lang="cs-CZ" sz="540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6600"/>
              <a:t>Kontakty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23" y="8068892"/>
            <a:ext cx="897664" cy="8962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7" y="4013647"/>
            <a:ext cx="1008690" cy="10086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7" y="5331981"/>
            <a:ext cx="964977" cy="96497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85" y="6702021"/>
            <a:ext cx="963374" cy="9618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85" y="9370159"/>
            <a:ext cx="904216" cy="90421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05" y="2827532"/>
            <a:ext cx="1167112" cy="116711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870" y="3255894"/>
            <a:ext cx="10008903" cy="637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1643696" y="1518926"/>
            <a:ext cx="16816708" cy="1841323"/>
          </a:xfrm>
        </p:spPr>
        <p:txBody>
          <a:bodyPr lIns="91440" tIns="45720" rIns="91440" bIns="45720" anchor="t"/>
          <a:lstStyle/>
          <a:p>
            <a:pPr algn="ctr"/>
            <a:r>
              <a:rPr lang="pl-PL" altLang="cs-CZ" sz="13800" dirty="0" err="1">
                <a:solidFill>
                  <a:srgbClr val="FFEBB3"/>
                </a:solidFill>
              </a:rPr>
              <a:t>Uložte</a:t>
            </a:r>
            <a:r>
              <a:rPr lang="pl-PL" altLang="cs-CZ" sz="13800" dirty="0">
                <a:solidFill>
                  <a:srgbClr val="FFEBB3"/>
                </a:solidFill>
              </a:rPr>
              <a:t> si </a:t>
            </a:r>
            <a:r>
              <a:rPr lang="pl-PL" altLang="cs-CZ" sz="13800" dirty="0" err="1">
                <a:solidFill>
                  <a:srgbClr val="FFEBB3"/>
                </a:solidFill>
              </a:rPr>
              <a:t>prezentaci</a:t>
            </a:r>
            <a:r>
              <a:rPr lang="pl-PL" altLang="cs-CZ" sz="13800" dirty="0">
                <a:solidFill>
                  <a:srgbClr val="FFEBB3"/>
                </a:solidFill>
              </a:rPr>
              <a:t>!</a:t>
            </a:r>
            <a:endParaRPr lang="cs-CZ" sz="138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AA229BE-1F0F-42E9-A740-B0BDB2A03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099" y="4056092"/>
            <a:ext cx="5029902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9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104100" cy="11374434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>
          <a:xfrm>
            <a:off x="5463025" y="823680"/>
            <a:ext cx="9178049" cy="4237371"/>
          </a:xfrm>
        </p:spPr>
        <p:txBody>
          <a:bodyPr lIns="91440" tIns="45720" rIns="91440" bIns="45720" anchor="t"/>
          <a:lstStyle/>
          <a:p>
            <a:pPr algn="ctr"/>
            <a:r>
              <a:rPr lang="cs-CZ" sz="11000" spc="300" dirty="0">
                <a:solidFill>
                  <a:schemeClr val="bg1"/>
                </a:solidFill>
              </a:rPr>
              <a:t>Těšíme se na vás </a:t>
            </a:r>
            <a:br>
              <a:rPr lang="cs-CZ" sz="11000" spc="300" dirty="0"/>
            </a:br>
            <a:r>
              <a:rPr lang="cs-CZ" sz="11000" spc="300" dirty="0">
                <a:solidFill>
                  <a:srgbClr val="FFEBB3"/>
                </a:solidFill>
              </a:rPr>
              <a:t>na Karlovce!</a:t>
            </a:r>
            <a:br>
              <a:rPr lang="cs-CZ" sz="11000" spc="300" dirty="0"/>
            </a:br>
            <a:endParaRPr lang="cs-CZ" sz="11000"/>
          </a:p>
        </p:txBody>
      </p:sp>
    </p:spTree>
    <p:extLst>
      <p:ext uri="{BB962C8B-B14F-4D97-AF65-F5344CB8AC3E}">
        <p14:creationId xmlns:p14="http://schemas.microsoft.com/office/powerpoint/2010/main" val="68649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104100" cy="11314527"/>
          </a:xfrm>
          <a:prstGeom prst="rect">
            <a:avLst/>
          </a:prstGeom>
        </p:spPr>
      </p:pic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>
          <a:xfrm>
            <a:off x="1194464" y="2007387"/>
            <a:ext cx="17094939" cy="1617663"/>
          </a:xfrm>
        </p:spPr>
        <p:txBody>
          <a:bodyPr/>
          <a:lstStyle/>
          <a:p>
            <a:pPr algn="ctr"/>
            <a:r>
              <a:rPr lang="cs-CZ" sz="9600">
                <a:latin typeface="+mj-lt"/>
                <a:cs typeface="Arial" panose="020B0604020202020204" pitchFamily="34" charset="0"/>
              </a:rPr>
              <a:t>Univerzita v číslech</a:t>
            </a:r>
            <a:endParaRPr lang="cs-CZ" altLang="cs-CZ" sz="9600">
              <a:latin typeface="+mj-lt"/>
              <a:cs typeface="Arial" panose="020B0604020202020204" pitchFamily="34" charset="0"/>
            </a:endParaRPr>
          </a:p>
          <a:p>
            <a:endParaRPr lang="cs-CZ" sz="480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FAE620E-EEE1-4ADF-9443-0D0C56E8A7C6}"/>
              </a:ext>
            </a:extLst>
          </p:cNvPr>
          <p:cNvGrpSpPr/>
          <p:nvPr/>
        </p:nvGrpSpPr>
        <p:grpSpPr>
          <a:xfrm>
            <a:off x="1841363" y="4307514"/>
            <a:ext cx="16836642" cy="5510541"/>
            <a:chOff x="996542" y="3788652"/>
            <a:chExt cx="16836642" cy="5510541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B1824844-D137-4F88-A708-ACCC75FBC8DD}"/>
                </a:ext>
              </a:extLst>
            </p:cNvPr>
            <p:cNvGrpSpPr/>
            <p:nvPr/>
          </p:nvGrpSpPr>
          <p:grpSpPr>
            <a:xfrm>
              <a:off x="13230870" y="3788652"/>
              <a:ext cx="4602314" cy="5476025"/>
              <a:chOff x="12808046" y="3788651"/>
              <a:chExt cx="4602314" cy="5476025"/>
            </a:xfrm>
          </p:grpSpPr>
          <p:sp>
            <p:nvSpPr>
              <p:cNvPr id="20" name="Zástupný obsah 14">
                <a:extLst>
                  <a:ext uri="{FF2B5EF4-FFF2-40B4-BE49-F238E27FC236}">
                    <a16:creationId xmlns:a16="http://schemas.microsoft.com/office/drawing/2014/main" id="{27C9EE08-B9C9-41E9-93A3-796080833D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08046" y="6217688"/>
                <a:ext cx="4602314" cy="3046988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cs-CZ" altLang="cs-CZ" sz="4800" b="1">
                    <a:solidFill>
                      <a:srgbClr val="FFEBB3"/>
                    </a:solidFill>
                    <a:cs typeface="Arial"/>
                  </a:rPr>
                  <a:t>1 300+</a:t>
                </a:r>
                <a:br>
                  <a:rPr lang="cs-CZ" altLang="cs-CZ" sz="4800" u="sng">
                    <a:cs typeface="Arial" panose="020B0604020202020204" pitchFamily="34" charset="0"/>
                  </a:rPr>
                </a:br>
                <a:r>
                  <a:rPr lang="cs-CZ" sz="4800">
                    <a:solidFill>
                      <a:schemeClr val="bg1"/>
                    </a:solidFill>
                    <a:cs typeface="Arial"/>
                  </a:rPr>
                  <a:t>studijních programů</a:t>
                </a:r>
                <a:br>
                  <a:rPr lang="cs-CZ" sz="4800">
                    <a:cs typeface="Arial" panose="020B0604020202020204" pitchFamily="34" charset="0"/>
                  </a:rPr>
                </a:br>
                <a:endParaRPr lang="en-US" altLang="cs-CZ" sz="480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21" name="Grafický objekt 2">
                <a:extLst>
                  <a:ext uri="{FF2B5EF4-FFF2-40B4-BE49-F238E27FC236}">
                    <a16:creationId xmlns:a16="http://schemas.microsoft.com/office/drawing/2014/main" id="{79FB5A87-037C-4D75-8EB3-2598B9FDD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099191" y="3788651"/>
                <a:ext cx="2020023" cy="2020023"/>
              </a:xfrm>
              <a:prstGeom prst="rect">
                <a:avLst/>
              </a:prstGeom>
            </p:spPr>
          </p:pic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01602A9A-86AE-483D-8703-6F4E744259F5}"/>
                </a:ext>
              </a:extLst>
            </p:cNvPr>
            <p:cNvGrpSpPr/>
            <p:nvPr/>
          </p:nvGrpSpPr>
          <p:grpSpPr>
            <a:xfrm>
              <a:off x="4977861" y="3788652"/>
              <a:ext cx="3980567" cy="4161617"/>
              <a:chOff x="4874229" y="3788653"/>
              <a:chExt cx="3980567" cy="4161617"/>
            </a:xfrm>
          </p:grpSpPr>
          <p:sp>
            <p:nvSpPr>
              <p:cNvPr id="18" name="Zástupný obsah 14">
                <a:extLst>
                  <a:ext uri="{FF2B5EF4-FFF2-40B4-BE49-F238E27FC236}">
                    <a16:creationId xmlns:a16="http://schemas.microsoft.com/office/drawing/2014/main" id="{2993710D-8E2E-41C4-8674-C72FFC2D18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4229" y="6380610"/>
                <a:ext cx="3980567" cy="1569660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11785" indent="0" algn="ctr" defTabSz="831738">
                  <a:spcAft>
                    <a:spcPts val="546"/>
                  </a:spcAft>
                  <a:buClr>
                    <a:srgbClr val="D32D3F"/>
                  </a:buClr>
                  <a:buNone/>
                </a:pPr>
                <a:r>
                  <a:rPr lang="en-US" altLang="cs-CZ" sz="4800" b="1">
                    <a:solidFill>
                      <a:srgbClr val="FFEBB3"/>
                    </a:solidFill>
                    <a:cs typeface="Arial"/>
                  </a:rPr>
                  <a:t>17</a:t>
                </a:r>
                <a:r>
                  <a:rPr lang="en-US" altLang="cs-CZ" sz="4800">
                    <a:solidFill>
                      <a:schemeClr val="bg1"/>
                    </a:solidFill>
                    <a:cs typeface="Arial"/>
                  </a:rPr>
                  <a:t> </a:t>
                </a:r>
                <a:r>
                  <a:rPr lang="cs-CZ" sz="4800">
                    <a:solidFill>
                      <a:schemeClr val="bg1"/>
                    </a:solidFill>
                    <a:cs typeface="Arial"/>
                  </a:rPr>
                  <a:t>fakult </a:t>
                </a:r>
                <a:br>
                  <a:rPr lang="cs-CZ" sz="4800">
                    <a:cs typeface="Arial" panose="020B0604020202020204" pitchFamily="34" charset="0"/>
                  </a:rPr>
                </a:br>
                <a:r>
                  <a:rPr lang="cs-CZ" sz="4800">
                    <a:solidFill>
                      <a:schemeClr val="bg1"/>
                    </a:solidFill>
                    <a:cs typeface="Arial"/>
                  </a:rPr>
                  <a:t>ve </a:t>
                </a:r>
                <a:r>
                  <a:rPr lang="cs-CZ" sz="4800" b="1">
                    <a:solidFill>
                      <a:srgbClr val="FFEBB3"/>
                    </a:solidFill>
                    <a:cs typeface="Arial"/>
                  </a:rPr>
                  <a:t>3 </a:t>
                </a:r>
                <a:r>
                  <a:rPr lang="cs-CZ" sz="4800">
                    <a:solidFill>
                      <a:schemeClr val="bg1"/>
                    </a:solidFill>
                    <a:cs typeface="Arial"/>
                  </a:rPr>
                  <a:t>městech</a:t>
                </a:r>
                <a:endParaRPr lang="cs-CZ" altLang="cs-CZ" sz="4800">
                  <a:solidFill>
                    <a:schemeClr val="bg1"/>
                  </a:solidFill>
                  <a:cs typeface="Arial"/>
                </a:endParaRPr>
              </a:p>
            </p:txBody>
          </p:sp>
          <p:pic>
            <p:nvPicPr>
              <p:cNvPr id="19" name="Grafický objekt 4">
                <a:extLst>
                  <a:ext uri="{FF2B5EF4-FFF2-40B4-BE49-F238E27FC236}">
                    <a16:creationId xmlns:a16="http://schemas.microsoft.com/office/drawing/2014/main" id="{EFB3A53E-FEB0-4F9D-B05B-B1A31952E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54502" y="3788653"/>
                <a:ext cx="2020023" cy="2020023"/>
              </a:xfrm>
              <a:prstGeom prst="rect">
                <a:avLst/>
              </a:prstGeom>
            </p:spPr>
          </p:pic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5BD44E9E-EAF5-4065-8BBB-0DBF49E04AA3}"/>
                </a:ext>
              </a:extLst>
            </p:cNvPr>
            <p:cNvGrpSpPr/>
            <p:nvPr/>
          </p:nvGrpSpPr>
          <p:grpSpPr>
            <a:xfrm>
              <a:off x="8897113" y="3788652"/>
              <a:ext cx="4602314" cy="3998694"/>
              <a:chOff x="8628556" y="3788652"/>
              <a:chExt cx="4602314" cy="3998694"/>
            </a:xfrm>
          </p:grpSpPr>
          <p:sp>
            <p:nvSpPr>
              <p:cNvPr id="16" name="Zástupný obsah 14">
                <a:extLst>
                  <a:ext uri="{FF2B5EF4-FFF2-40B4-BE49-F238E27FC236}">
                    <a16:creationId xmlns:a16="http://schemas.microsoft.com/office/drawing/2014/main" id="{FBE72899-9741-43C9-BC55-4923AF1A01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8556" y="6217686"/>
                <a:ext cx="460231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11903" indent="0" algn="ctr" defTabSz="831738">
                  <a:spcAft>
                    <a:spcPts val="546"/>
                  </a:spcAft>
                  <a:buClr>
                    <a:srgbClr val="D32D3F"/>
                  </a:buClr>
                  <a:buNone/>
                </a:pPr>
                <a:r>
                  <a:rPr lang="cs-CZ" altLang="cs-CZ" sz="4800" b="1">
                    <a:solidFill>
                      <a:srgbClr val="FFEBB3"/>
                    </a:solidFill>
                    <a:cs typeface="Arial" panose="020B0604020202020204" pitchFamily="34" charset="0"/>
                  </a:rPr>
                  <a:t>50 000+</a:t>
                </a:r>
                <a:br>
                  <a:rPr lang="cs-CZ" altLang="cs-CZ" sz="4800">
                    <a:solidFill>
                      <a:srgbClr val="FFEBB3"/>
                    </a:solidFill>
                    <a:cs typeface="Arial" panose="020B0604020202020204" pitchFamily="34" charset="0"/>
                  </a:rPr>
                </a:br>
                <a:r>
                  <a:rPr lang="cs-CZ" sz="4800">
                    <a:solidFill>
                      <a:schemeClr val="bg1"/>
                    </a:solidFill>
                    <a:cs typeface="Arial" panose="020B0604020202020204" pitchFamily="34" charset="0"/>
                  </a:rPr>
                  <a:t>studentů</a:t>
                </a:r>
                <a:endParaRPr lang="en-US" altLang="cs-CZ" sz="480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17" name="Grafický objekt 7">
                <a:extLst>
                  <a:ext uri="{FF2B5EF4-FFF2-40B4-BE49-F238E27FC236}">
                    <a16:creationId xmlns:a16="http://schemas.microsoft.com/office/drawing/2014/main" id="{CB80C726-ECA7-4FB3-9C53-5F1F0E49C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19701" y="3788652"/>
                <a:ext cx="2020023" cy="2020023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1245FDB-FD46-41B1-A1C6-69531DB7161E}"/>
                </a:ext>
              </a:extLst>
            </p:cNvPr>
            <p:cNvGrpSpPr/>
            <p:nvPr/>
          </p:nvGrpSpPr>
          <p:grpSpPr>
            <a:xfrm>
              <a:off x="996542" y="3788652"/>
              <a:ext cx="3482968" cy="5510541"/>
              <a:chOff x="1139233" y="3788653"/>
              <a:chExt cx="3482968" cy="5510541"/>
            </a:xfrm>
          </p:grpSpPr>
          <p:pic>
            <p:nvPicPr>
              <p:cNvPr id="14" name="Grafický objekt 11">
                <a:extLst>
                  <a:ext uri="{FF2B5EF4-FFF2-40B4-BE49-F238E27FC236}">
                    <a16:creationId xmlns:a16="http://schemas.microsoft.com/office/drawing/2014/main" id="{4C97038E-A368-444B-AA28-B3F9DB863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870706" y="3788653"/>
                <a:ext cx="2020023" cy="2020023"/>
              </a:xfrm>
              <a:prstGeom prst="rect">
                <a:avLst/>
              </a:prstGeom>
            </p:spPr>
          </p:pic>
          <p:sp>
            <p:nvSpPr>
              <p:cNvPr id="15" name="Zástupný obsah 14">
                <a:extLst>
                  <a:ext uri="{FF2B5EF4-FFF2-40B4-BE49-F238E27FC236}">
                    <a16:creationId xmlns:a16="http://schemas.microsoft.com/office/drawing/2014/main" id="{61D4D29C-6533-454A-9134-C15DE8CE2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9233" y="6252206"/>
                <a:ext cx="3482968" cy="3046988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cs-CZ" sz="4800" b="1">
                    <a:solidFill>
                      <a:srgbClr val="FFEBB3"/>
                    </a:solidFill>
                    <a:cs typeface="Arial"/>
                  </a:rPr>
                  <a:t>1348</a:t>
                </a:r>
                <a:br>
                  <a:rPr lang="cs-CZ" altLang="cs-CZ" sz="4800" b="1">
                    <a:cs typeface="Arial" panose="020B0604020202020204" pitchFamily="34" charset="0"/>
                  </a:rPr>
                </a:br>
                <a:r>
                  <a:rPr lang="cs-CZ" sz="4800">
                    <a:solidFill>
                      <a:schemeClr val="bg1"/>
                    </a:solidFill>
                    <a:cs typeface="Arial"/>
                  </a:rPr>
                  <a:t>založení Univerzity Karlovy</a:t>
                </a:r>
                <a:endParaRPr lang="cs-CZ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38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6600">
                <a:latin typeface="+mj-lt"/>
                <a:cs typeface="Arial" panose="020B0604020202020204" pitchFamily="34" charset="0"/>
              </a:rPr>
              <a:t>UK je vaše nejlepší volba</a:t>
            </a:r>
            <a:endParaRPr lang="cs-CZ" sz="6600">
              <a:latin typeface="+mj-lt"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BF01A46-B57F-42AC-9B62-FFDC1EA258A6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100" b="1" i="0" u="none" strike="noStrike" dirty="0">
                <a:solidFill>
                  <a:srgbClr val="D52F40"/>
                </a:solidFill>
                <a:effectLst/>
                <a:cs typeface="Arial"/>
              </a:rPr>
              <a:t>Studenti na UK </a:t>
            </a:r>
            <a:r>
              <a:rPr lang="cs-CZ" sz="7100" b="1" dirty="0">
                <a:solidFill>
                  <a:srgbClr val="D52F40"/>
                </a:solidFill>
                <a:cs typeface="Arial"/>
              </a:rPr>
              <a:t>nejvíce</a:t>
            </a:r>
            <a:r>
              <a:rPr lang="cs-CZ" sz="7100" b="1" i="0" u="none" strike="noStrike" dirty="0">
                <a:solidFill>
                  <a:srgbClr val="D52F40"/>
                </a:solidFill>
                <a:effectLst/>
                <a:cs typeface="Arial"/>
              </a:rPr>
              <a:t> oceňují:</a:t>
            </a:r>
            <a:endParaRPr lang="cs-CZ" sz="7100" b="0" i="0" u="none" strike="noStrike" dirty="0">
              <a:solidFill>
                <a:srgbClr val="D52F40"/>
              </a:solidFill>
              <a:effectLst/>
              <a:cs typeface="Arial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7100" dirty="0">
                <a:cs typeface="Arial"/>
              </a:rPr>
              <a:t> širokou nabídku studijních programů</a:t>
            </a:r>
            <a:endParaRPr lang="cs-CZ" sz="7100" b="0" i="0" u="none" strike="noStrike" dirty="0">
              <a:effectLst/>
              <a:cs typeface="Arial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7100" dirty="0">
                <a:cs typeface="Arial"/>
              </a:rPr>
              <a:t> jméno a prestiž instituce a diplomu</a:t>
            </a:r>
            <a:endParaRPr lang="cs-CZ" sz="7100" b="0" i="0" u="none" strike="noStrike" dirty="0">
              <a:effectLst/>
              <a:cs typeface="Arial"/>
            </a:endParaRPr>
          </a:p>
          <a:p>
            <a:pPr fontAlgn="base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7100" dirty="0">
                <a:cs typeface="Arial"/>
              </a:rPr>
              <a:t> tradici univerzity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br>
              <a:rPr lang="cs-CZ" sz="3500" b="0" i="1" u="none" strike="noStrike" dirty="0">
                <a:effectLst/>
                <a:cs typeface="Arial" panose="020B0604020202020204" pitchFamily="34" charset="0"/>
              </a:rPr>
            </a:br>
            <a:r>
              <a:rPr lang="cs-CZ" sz="3500" b="0" i="1" u="none" strike="noStrike" dirty="0">
                <a:solidFill>
                  <a:srgbClr val="000000"/>
                </a:solidFill>
                <a:effectLst/>
                <a:cs typeface="Arial"/>
              </a:rPr>
              <a:t>Zdroj:</a:t>
            </a:r>
            <a:r>
              <a:rPr lang="cs-CZ" sz="3500" i="1" dirty="0">
                <a:solidFill>
                  <a:srgbClr val="000000"/>
                </a:solidFill>
                <a:cs typeface="Arial"/>
              </a:rPr>
              <a:t> </a:t>
            </a:r>
            <a:r>
              <a:rPr lang="cs-CZ" sz="3500" b="0" i="1" u="none" strike="noStrike" dirty="0">
                <a:solidFill>
                  <a:srgbClr val="000000"/>
                </a:solidFill>
                <a:effectLst/>
                <a:cs typeface="Arial"/>
              </a:rPr>
              <a:t> Výzkum Ipsos pro UK</a:t>
            </a:r>
            <a:endParaRPr lang="cs-CZ" dirty="0">
              <a:latin typeface="Gill Sans MT"/>
              <a:cs typeface="Arial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5044" y="9190328"/>
            <a:ext cx="1852702" cy="18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7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 lIns="91440" tIns="45720" rIns="91440" bIns="45720" anchor="ctr"/>
          <a:lstStyle/>
          <a:p>
            <a:r>
              <a:rPr lang="cs-CZ" sz="6600" dirty="0">
                <a:latin typeface="+mj-lt"/>
                <a:cs typeface="Arial"/>
              </a:rPr>
              <a:t>17 fakult ve třech městech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810B41E-5CE1-4594-A03C-3B5F44612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00980" y="2823801"/>
            <a:ext cx="5620470" cy="56204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057A2D-90A3-430B-9010-0336A7238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453" y="2865078"/>
            <a:ext cx="5579193" cy="5579193"/>
          </a:xfrm>
          <a:prstGeom prst="ellipse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BB1D97B-0C97-49AC-A9DB-AB71654DB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610" y="2823802"/>
            <a:ext cx="5579193" cy="5579193"/>
          </a:xfrm>
          <a:prstGeom prst="ellipse">
            <a:avLst/>
          </a:prstGeom>
        </p:spPr>
      </p:pic>
      <p:sp>
        <p:nvSpPr>
          <p:cNvPr id="9" name="Zástupný obsah 14">
            <a:extLst>
              <a:ext uri="{FF2B5EF4-FFF2-40B4-BE49-F238E27FC236}">
                <a16:creationId xmlns:a16="http://schemas.microsoft.com/office/drawing/2014/main" id="{C0FB437D-31A9-470A-B00C-7DAF7F6368A4}"/>
              </a:ext>
            </a:extLst>
          </p:cNvPr>
          <p:cNvSpPr txBox="1">
            <a:spLocks/>
          </p:cNvSpPr>
          <p:nvPr/>
        </p:nvSpPr>
        <p:spPr>
          <a:xfrm>
            <a:off x="1964722" y="8860687"/>
            <a:ext cx="348296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5400" b="1">
                <a:solidFill>
                  <a:srgbClr val="D22D40"/>
                </a:solidFill>
                <a:cs typeface="Arial" panose="020B0604020202020204" pitchFamily="34" charset="0"/>
              </a:rPr>
              <a:t>Praha </a:t>
            </a:r>
            <a:endParaRPr lang="en-US" altLang="cs-CZ" sz="5400" b="1">
              <a:solidFill>
                <a:srgbClr val="D22D40"/>
              </a:solidFill>
              <a:cs typeface="Arial" panose="020B0604020202020204" pitchFamily="34" charset="0"/>
            </a:endParaRPr>
          </a:p>
        </p:txBody>
      </p:sp>
      <p:sp>
        <p:nvSpPr>
          <p:cNvPr id="10" name="Zástupný obsah 14">
            <a:extLst>
              <a:ext uri="{FF2B5EF4-FFF2-40B4-BE49-F238E27FC236}">
                <a16:creationId xmlns:a16="http://schemas.microsoft.com/office/drawing/2014/main" id="{A6C78DB6-4581-4435-95EC-4AE89CB3D139}"/>
              </a:ext>
            </a:extLst>
          </p:cNvPr>
          <p:cNvSpPr txBox="1">
            <a:spLocks/>
          </p:cNvSpPr>
          <p:nvPr/>
        </p:nvSpPr>
        <p:spPr>
          <a:xfrm>
            <a:off x="8310565" y="8860689"/>
            <a:ext cx="348296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5400" b="1">
                <a:solidFill>
                  <a:srgbClr val="D22D40"/>
                </a:solidFill>
                <a:cs typeface="Arial" panose="020B0604020202020204" pitchFamily="34" charset="0"/>
              </a:rPr>
              <a:t>Plzeň </a:t>
            </a:r>
            <a:endParaRPr lang="en-US" altLang="cs-CZ" sz="5400" b="1">
              <a:solidFill>
                <a:srgbClr val="D22D40"/>
              </a:solidFill>
              <a:cs typeface="Arial" panose="020B0604020202020204" pitchFamily="34" charset="0"/>
            </a:endParaRPr>
          </a:p>
        </p:txBody>
      </p:sp>
      <p:sp>
        <p:nvSpPr>
          <p:cNvPr id="11" name="Zástupný obsah 14">
            <a:extLst>
              <a:ext uri="{FF2B5EF4-FFF2-40B4-BE49-F238E27FC236}">
                <a16:creationId xmlns:a16="http://schemas.microsoft.com/office/drawing/2014/main" id="{F027EA42-0BB9-4E64-A78A-5F77C11512A2}"/>
              </a:ext>
            </a:extLst>
          </p:cNvPr>
          <p:cNvSpPr txBox="1">
            <a:spLocks/>
          </p:cNvSpPr>
          <p:nvPr/>
        </p:nvSpPr>
        <p:spPr>
          <a:xfrm>
            <a:off x="13798156" y="8860688"/>
            <a:ext cx="5226118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5400" b="1">
                <a:solidFill>
                  <a:srgbClr val="D22D40"/>
                </a:solidFill>
                <a:cs typeface="Arial" panose="020B0604020202020204" pitchFamily="34" charset="0"/>
              </a:rPr>
              <a:t>Hradec Králové </a:t>
            </a:r>
            <a:endParaRPr lang="en-US" altLang="cs-CZ" sz="5400" b="1">
              <a:solidFill>
                <a:srgbClr val="D22D4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44254E3-09F3-4D47-8112-E529B6BE31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5527"/>
            <a:ext cx="20104100" cy="5469727"/>
          </a:xfrm>
          <a:prstGeom prst="flowChartManualInpu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2"/>
          </p:nvPr>
        </p:nvSpPr>
        <p:spPr>
          <a:xfrm>
            <a:off x="1339749" y="3829193"/>
            <a:ext cx="17094939" cy="1617663"/>
          </a:xfrm>
        </p:spPr>
        <p:txBody>
          <a:bodyPr/>
          <a:lstStyle/>
          <a:p>
            <a:r>
              <a:rPr lang="cs-CZ" sz="9600">
                <a:solidFill>
                  <a:schemeClr val="bg1">
                    <a:alpha val="87000"/>
                  </a:schemeClr>
                </a:solidFill>
                <a:effectLst>
                  <a:outerShdw blurRad="546100" dist="38100" dir="2700000" sx="106000" sy="106000" algn="tl" rotWithShape="0">
                    <a:prstClr val="black">
                      <a:alpha val="84000"/>
                    </a:prstClr>
                  </a:outerShdw>
                </a:effectLst>
                <a:latin typeface="+mn-lt"/>
                <a:cs typeface="Arial" panose="020B0604020202020204" pitchFamily="34" charset="0"/>
              </a:rPr>
              <a:t>Praha</a:t>
            </a:r>
            <a:r>
              <a:rPr lang="cs-CZ" sz="960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7" name="Obdélník 6"/>
          <p:cNvSpPr/>
          <p:nvPr/>
        </p:nvSpPr>
        <p:spPr>
          <a:xfrm>
            <a:off x="1339749" y="5862494"/>
            <a:ext cx="1005205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Katolická teologická fakulta</a:t>
            </a:r>
            <a:endParaRPr lang="cs-CZ" sz="4000"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Evangelická teologická fakulta</a:t>
            </a:r>
            <a:endParaRPr lang="cs-CZ" sz="4000"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Husitská teologická fakulta</a:t>
            </a:r>
            <a:endParaRPr lang="cs-CZ" sz="4000"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1. lékařská fakulta</a:t>
            </a:r>
            <a:endParaRPr lang="cs-CZ" sz="4000"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2. lékařská fakulta</a:t>
            </a:r>
            <a:endParaRPr lang="cs-CZ" sz="4000"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3. lékařská fakulta </a:t>
            </a:r>
            <a:endParaRPr lang="cs-CZ" sz="4000"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 Právnická fakulta</a:t>
            </a:r>
            <a:endParaRPr lang="cs-CZ" sz="4000">
              <a:cs typeface="Arial" panose="020B0604020202020204" pitchFamily="34" charset="0"/>
            </a:endParaRPr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A3E3ACF3-ADD9-443D-8DF3-F993F705FFBD}"/>
              </a:ext>
            </a:extLst>
          </p:cNvPr>
          <p:cNvSpPr>
            <a:spLocks noGrp="1"/>
          </p:cNvSpPr>
          <p:nvPr/>
        </p:nvSpPr>
        <p:spPr>
          <a:xfrm>
            <a:off x="10647497" y="5862494"/>
            <a:ext cx="8623300" cy="5363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Filozofická fakulta</a:t>
            </a:r>
            <a:endParaRPr lang="cs-CZ" sz="4000" b="0">
              <a:effectLst/>
              <a:cs typeface="Arial" panose="020B0604020202020204" pitchFamily="3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Přírodovědecká fakulta</a:t>
            </a:r>
            <a:endParaRPr lang="cs-CZ" sz="4000" b="0">
              <a:effectLst/>
              <a:cs typeface="Arial" panose="020B0604020202020204" pitchFamily="3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Matematicko-fyzikální fakulta</a:t>
            </a:r>
            <a:endParaRPr lang="cs-CZ" sz="4000" b="0">
              <a:effectLst/>
              <a:cs typeface="Arial" panose="020B0604020202020204" pitchFamily="3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Pedagogická fakulta</a:t>
            </a:r>
            <a:endParaRPr lang="cs-CZ" sz="4000" b="0">
              <a:effectLst/>
              <a:cs typeface="Arial" panose="020B0604020202020204" pitchFamily="3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Fakulta sociálních věd </a:t>
            </a:r>
            <a:endParaRPr lang="cs-CZ" sz="4000" b="0">
              <a:effectLst/>
              <a:cs typeface="Arial" panose="020B0604020202020204" pitchFamily="3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Fakulta tělesné výchovy a </a:t>
            </a:r>
            <a:r>
              <a:rPr lang="cs-CZ" sz="400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portu</a:t>
            </a:r>
            <a:endParaRPr lang="cs-CZ" sz="4000" b="0">
              <a:effectLst/>
              <a:cs typeface="Arial" panose="020B0604020202020204" pitchFamily="34" charset="0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4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Fakulta humanitních studií</a:t>
            </a:r>
            <a:endParaRPr lang="cs-CZ" sz="4000"/>
          </a:p>
        </p:txBody>
      </p:sp>
    </p:spTree>
    <p:extLst>
      <p:ext uri="{BB962C8B-B14F-4D97-AF65-F5344CB8AC3E}">
        <p14:creationId xmlns:p14="http://schemas.microsoft.com/office/powerpoint/2010/main" val="3738874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C478FD67-516A-4344-8649-BA197979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4325"/>
            <a:ext cx="20104100" cy="7993062"/>
          </a:xfrm>
          <a:prstGeom prst="flowChartManualInpu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ECD18C-02F0-49EF-983A-3950A5590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105" y="8820150"/>
            <a:ext cx="18403318" cy="10835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cs-CZ" sz="6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6000">
                <a:solidFill>
                  <a:srgbClr val="000000"/>
                </a:solidFill>
                <a:cs typeface="Arial" panose="020B0604020202020204" pitchFamily="34" charset="0"/>
              </a:rPr>
              <a:t>Lékař</a:t>
            </a:r>
            <a:r>
              <a:rPr lang="cs-CZ" sz="6000" b="0" i="0" u="none" strike="noStrike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ská fakulta v Plzni</a:t>
            </a:r>
            <a:endParaRPr lang="cs-CZ" sz="54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1665902-10EB-43AE-9974-FD2F94E05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105" y="6061074"/>
            <a:ext cx="17094939" cy="1617663"/>
          </a:xfrm>
          <a:prstGeom prst="rect">
            <a:avLst/>
          </a:prstGeom>
        </p:spPr>
        <p:txBody>
          <a:bodyPr/>
          <a:lstStyle/>
          <a:p>
            <a:r>
              <a:rPr lang="cs-CZ" sz="9600">
                <a:solidFill>
                  <a:schemeClr val="bg1">
                    <a:alpha val="87000"/>
                  </a:schemeClr>
                </a:solidFill>
                <a:effectLst>
                  <a:outerShdw blurRad="546100" dist="38100" dir="2700000" sx="106000" sy="106000" algn="tl" rotWithShape="0">
                    <a:prstClr val="black">
                      <a:alpha val="84000"/>
                    </a:prstClr>
                  </a:outerShdw>
                </a:effectLst>
                <a:cs typeface="Arial" panose="020B0604020202020204" pitchFamily="34" charset="0"/>
              </a:rPr>
              <a:t>Plzeň</a:t>
            </a:r>
          </a:p>
        </p:txBody>
      </p:sp>
    </p:spTree>
    <p:extLst>
      <p:ext uri="{BB962C8B-B14F-4D97-AF65-F5344CB8AC3E}">
        <p14:creationId xmlns:p14="http://schemas.microsoft.com/office/powerpoint/2010/main" val="3315612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15330B0-9E37-4A30-A9BA-03D2EAD43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1" t="-3845" r="4413" b="1"/>
          <a:stretch/>
        </p:blipFill>
        <p:spPr>
          <a:xfrm>
            <a:off x="0" y="-285750"/>
            <a:ext cx="20104100" cy="6943725"/>
          </a:xfrm>
          <a:prstGeom prst="flowChartManualInput">
            <a:avLst/>
          </a:prstGeom>
        </p:spPr>
      </p:pic>
      <p:sp>
        <p:nvSpPr>
          <p:cNvPr id="5" name="Zástupný obsah 1">
            <a:extLst>
              <a:ext uri="{FF2B5EF4-FFF2-40B4-BE49-F238E27FC236}">
                <a16:creationId xmlns:a16="http://schemas.microsoft.com/office/drawing/2014/main" id="{BA2FB62D-6159-4B21-80F1-1EFAEB5BE3C3}"/>
              </a:ext>
            </a:extLst>
          </p:cNvPr>
          <p:cNvSpPr txBox="1">
            <a:spLocks/>
          </p:cNvSpPr>
          <p:nvPr/>
        </p:nvSpPr>
        <p:spPr>
          <a:xfrm>
            <a:off x="541410" y="7652695"/>
            <a:ext cx="8583540" cy="2291403"/>
          </a:xfrm>
          <a:prstGeom prst="rect">
            <a:avLst/>
          </a:prstGeom>
        </p:spPr>
        <p:txBody>
          <a:bodyPr/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600">
                <a:solidFill>
                  <a:srgbClr val="000000"/>
                </a:solidFill>
                <a:cs typeface="Arial" panose="020B0604020202020204" pitchFamily="34" charset="0"/>
              </a:rPr>
              <a:t> Farmaceutická fakulta v Hradci Králové</a:t>
            </a:r>
            <a:br>
              <a:rPr lang="cs-CZ" sz="66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sz="6600">
              <a:cs typeface="Arial" panose="020B0604020202020204" pitchFamily="34" charset="0"/>
            </a:endParaRPr>
          </a:p>
        </p:txBody>
      </p:sp>
      <p:sp>
        <p:nvSpPr>
          <p:cNvPr id="6" name="Zástupný obsah 1">
            <a:extLst>
              <a:ext uri="{FF2B5EF4-FFF2-40B4-BE49-F238E27FC236}">
                <a16:creationId xmlns:a16="http://schemas.microsoft.com/office/drawing/2014/main" id="{DF4BC5C9-AD7B-4FBA-907B-7FDAD8042C85}"/>
              </a:ext>
            </a:extLst>
          </p:cNvPr>
          <p:cNvSpPr txBox="1">
            <a:spLocks/>
          </p:cNvSpPr>
          <p:nvPr/>
        </p:nvSpPr>
        <p:spPr>
          <a:xfrm>
            <a:off x="10052050" y="7652695"/>
            <a:ext cx="8067919" cy="2291403"/>
          </a:xfrm>
          <a:prstGeom prst="rect">
            <a:avLst/>
          </a:prstGeom>
        </p:spPr>
        <p:txBody>
          <a:bodyPr/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600">
                <a:solidFill>
                  <a:srgbClr val="000000"/>
                </a:solidFill>
                <a:cs typeface="Arial" panose="020B0604020202020204" pitchFamily="34" charset="0"/>
              </a:rPr>
              <a:t> Lékařská fakulta v Hradci Králové</a:t>
            </a:r>
            <a:endParaRPr lang="cs-CZ" sz="6600">
              <a:cs typeface="Arial" panose="020B0604020202020204" pitchFamily="34" charset="0"/>
            </a:endParaRP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0564E85E-28D4-43EB-A64D-FD5DCEF7B56C}"/>
              </a:ext>
            </a:extLst>
          </p:cNvPr>
          <p:cNvSpPr txBox="1">
            <a:spLocks/>
          </p:cNvSpPr>
          <p:nvPr/>
        </p:nvSpPr>
        <p:spPr>
          <a:xfrm>
            <a:off x="541410" y="5298747"/>
            <a:ext cx="10983840" cy="1694983"/>
          </a:xfrm>
          <a:prstGeom prst="rect">
            <a:avLst/>
          </a:prstGeom>
        </p:spPr>
        <p:txBody>
          <a:bodyPr/>
          <a:lstStyle>
            <a:lvl1pPr marL="376961" indent="-376961" algn="l" defTabSz="1507846" rtl="0" eaLnBrk="1" latinLnBrk="0" hangingPunct="1">
              <a:lnSpc>
                <a:spcPct val="90000"/>
              </a:lnSpc>
              <a:spcBef>
                <a:spcPts val="1649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3088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9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84807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32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38730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92653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146575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900498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654421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408344" indent="-376961" algn="l" defTabSz="1507846" rtl="0" eaLnBrk="1" latinLnBrk="0" hangingPunct="1">
              <a:lnSpc>
                <a:spcPct val="90000"/>
              </a:lnSpc>
              <a:spcBef>
                <a:spcPts val="824"/>
              </a:spcBef>
              <a:buFont typeface="Arial" panose="020B0604020202020204" pitchFamily="34" charset="0"/>
              <a:buChar char="•"/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8800" b="1">
                <a:solidFill>
                  <a:schemeClr val="bg1">
                    <a:alpha val="87000"/>
                  </a:schemeClr>
                </a:solidFill>
                <a:effectLst>
                  <a:outerShdw blurRad="546100" dist="38100" dir="2700000" sx="106000" sy="106000" algn="tl" rotWithShape="0">
                    <a:prstClr val="black">
                      <a:alpha val="84000"/>
                    </a:prstClr>
                  </a:outerShdw>
                </a:effectLst>
                <a:cs typeface="Arial" panose="020B0604020202020204" pitchFamily="34" charset="0"/>
              </a:rPr>
              <a:t>Hradec Králové</a:t>
            </a:r>
          </a:p>
        </p:txBody>
      </p:sp>
    </p:spTree>
    <p:extLst>
      <p:ext uri="{BB962C8B-B14F-4D97-AF65-F5344CB8AC3E}">
        <p14:creationId xmlns:p14="http://schemas.microsoft.com/office/powerpoint/2010/main" val="403335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920105" y="3529427"/>
            <a:ext cx="18727772" cy="57392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000" dirty="0">
                <a:solidFill>
                  <a:srgbClr val="000000"/>
                </a:solidFill>
                <a:cs typeface="Arial" panose="020B0604020202020204" pitchFamily="34" charset="0"/>
              </a:rPr>
              <a:t> bakalářské, magisterské a doktorské studijní programy</a:t>
            </a:r>
            <a:br>
              <a:rPr lang="cs-CZ" sz="60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sz="60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sz="6000" dirty="0"/>
              <a:t>můžete</a:t>
            </a:r>
            <a:r>
              <a:rPr lang="sk-SK" sz="6000" dirty="0"/>
              <a:t> si </a:t>
            </a:r>
            <a:r>
              <a:rPr lang="cs-CZ" sz="6000" dirty="0"/>
              <a:t>vybrat</a:t>
            </a:r>
            <a:r>
              <a:rPr lang="sk-SK" sz="6000" dirty="0"/>
              <a:t> z </a:t>
            </a:r>
            <a:r>
              <a:rPr lang="cs-CZ" sz="6000" dirty="0"/>
              <a:t>více než 1 300 studijních programů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None/>
            </a:pPr>
            <a:endParaRPr lang="cs-CZ" sz="6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Font typeface="Wingdings" panose="05000000000000000000" pitchFamily="2" charset="2"/>
              <a:buChar char="ü"/>
            </a:pPr>
            <a:r>
              <a:rPr lang="cs-CZ" sz="6000" dirty="0">
                <a:solidFill>
                  <a:srgbClr val="000000"/>
                </a:solidFill>
                <a:cs typeface="Arial" panose="020B0604020202020204" pitchFamily="34" charset="0"/>
              </a:rPr>
              <a:t> kombinace předmětů je na vás – ušijte si studium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Clr>
                <a:srgbClr val="D52F40"/>
              </a:buClr>
              <a:buNone/>
            </a:pPr>
            <a:r>
              <a:rPr lang="cs-CZ" sz="6000" dirty="0">
                <a:solidFill>
                  <a:srgbClr val="000000"/>
                </a:solidFill>
                <a:cs typeface="Arial" panose="020B0604020202020204" pitchFamily="34" charset="0"/>
              </a:rPr>
              <a:t>    na míru</a:t>
            </a:r>
            <a:r>
              <a:rPr lang="sk-SK" sz="6000" dirty="0"/>
              <a:t> </a:t>
            </a:r>
            <a:br>
              <a:rPr lang="cs-CZ" sz="6000" dirty="0">
                <a:cs typeface="Arial" panose="020B0604020202020204" pitchFamily="34" charset="0"/>
              </a:rPr>
            </a:br>
            <a:endParaRPr lang="cs-CZ" sz="6000" dirty="0">
              <a:cs typeface="Arial" panose="020B0604020202020204" pitchFamily="34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6600"/>
              <a:t>Pestrá nabídka studijních programů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4701" y="9268691"/>
            <a:ext cx="1859399" cy="18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Vlastní 1">
      <a:dk1>
        <a:srgbClr val="171616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bout UK_prezentace">
      <a:majorFont>
        <a:latin typeface="Gill Sans"/>
        <a:ea typeface=""/>
        <a:cs typeface=""/>
      </a:majorFont>
      <a:minorFont>
        <a:latin typeface="Gill Sans MT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30f5568-ed25-4a1b-9688-8a89362cf518" xsi:nil="true"/>
    <lcf76f155ced4ddcb4097134ff3c332f xmlns="eb2c861f-64ab-4976-87ca-5f6762f30dff">
      <Terms xmlns="http://schemas.microsoft.com/office/infopath/2007/PartnerControls"/>
    </lcf76f155ced4ddcb4097134ff3c332f>
    <SharedWithUsers xmlns="030f5568-ed25-4a1b-9688-8a89362cf518">
      <UserInfo>
        <DisplayName/>
        <AccountId xsi:nil="true"/>
        <AccountType/>
      </UserInfo>
    </SharedWithUsers>
    <MediaLengthInSeconds xmlns="eb2c861f-64ab-4976-87ca-5f6762f30df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8CA8A04A420649BAAEF464775A4965" ma:contentTypeVersion="14" ma:contentTypeDescription="Vytvoří nový dokument" ma:contentTypeScope="" ma:versionID="e31b475779b760d41834591d04724c76">
  <xsd:schema xmlns:xsd="http://www.w3.org/2001/XMLSchema" xmlns:xs="http://www.w3.org/2001/XMLSchema" xmlns:p="http://schemas.microsoft.com/office/2006/metadata/properties" xmlns:ns2="eb2c861f-64ab-4976-87ca-5f6762f30dff" xmlns:ns3="030f5568-ed25-4a1b-9688-8a89362cf518" targetNamespace="http://schemas.microsoft.com/office/2006/metadata/properties" ma:root="true" ma:fieldsID="3c82bef613f0d515a7f749d50c749fa1" ns2:_="" ns3:_="">
    <xsd:import namespace="eb2c861f-64ab-4976-87ca-5f6762f30dff"/>
    <xsd:import namespace="030f5568-ed25-4a1b-9688-8a89362cf51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c861f-64ab-4976-87ca-5f6762f30df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ede2c221-80ea-42f2-a6ce-7f19966b5d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0f5568-ed25-4a1b-9688-8a89362cf51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aae8c91-a80f-4fa3-b45b-81b170a2b43a}" ma:internalName="TaxCatchAll" ma:showField="CatchAllData" ma:web="030f5568-ed25-4a1b-9688-8a89362cf5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BB34B6-F4BB-4BE8-9AD5-B63D5402B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A08887-0EA2-4FC9-9262-E2DCA172039E}">
  <ds:schemaRefs>
    <ds:schemaRef ds:uri="030f5568-ed25-4a1b-9688-8a89362cf518"/>
    <ds:schemaRef ds:uri="eb2c861f-64ab-4976-87ca-5f6762f30dff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F5BC67E-A289-443D-B0BF-6704BDB522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2c861f-64ab-4976-87ca-5f6762f30dff"/>
    <ds:schemaRef ds:uri="030f5568-ed25-4a1b-9688-8a89362cf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628</Words>
  <Application>Microsoft Office PowerPoint</Application>
  <PresentationFormat>Vlastní</PresentationFormat>
  <Paragraphs>107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Gill Sans</vt:lpstr>
      <vt:lpstr>Gill Sans MT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Podzimek</dc:creator>
  <cp:lastModifiedBy>Martin Skála</cp:lastModifiedBy>
  <cp:revision>68</cp:revision>
  <dcterms:created xsi:type="dcterms:W3CDTF">2017-06-20T08:09:59Z</dcterms:created>
  <dcterms:modified xsi:type="dcterms:W3CDTF">2023-01-09T07:28:56Z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0x010100B98CA8A04A420649BAAEF464775A4965</vt:lpwstr>
  </property>
  <property fmtid="{D5CDD505-2E9C-101B-9397-08002B2CF9AE}" pid="3" name="MediaServiceImageTags">
    <vt:lpwstr/>
  </property>
  <property fmtid="{D5CDD505-2E9C-101B-9397-08002B2CF9AE}" pid="4" name="Order">
    <vt:r8>123200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