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3"/>
  </p:handoutMasterIdLst>
  <p:sldIdLst>
    <p:sldId id="256" r:id="rId2"/>
    <p:sldId id="268" r:id="rId3"/>
    <p:sldId id="269" r:id="rId4"/>
    <p:sldId id="257" r:id="rId5"/>
    <p:sldId id="259" r:id="rId6"/>
    <p:sldId id="260" r:id="rId7"/>
    <p:sldId id="261" r:id="rId8"/>
    <p:sldId id="258" r:id="rId9"/>
    <p:sldId id="270" r:id="rId10"/>
    <p:sldId id="263" r:id="rId11"/>
    <p:sldId id="267" r:id="rId12"/>
  </p:sldIdLst>
  <p:sldSz cx="9144000" cy="6858000" type="screen4x3"/>
  <p:notesSz cx="6797675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0F0"/>
    <a:srgbClr val="CCECFF"/>
    <a:srgbClr val="000000"/>
    <a:srgbClr val="99CCFF"/>
    <a:srgbClr val="CC99FF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AA6CCD-007C-4077-9BC7-C2A95229A75C}" type="datetimeFigureOut">
              <a:rPr lang="cs-CZ" smtClean="0"/>
              <a:t>7.11.2017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9430091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4" y="9430091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ED5733-89DC-4A24-AC87-92B3A0FA42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26671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7ED5-50EE-4685-A210-9ABE492E2909}" type="datetimeFigureOut">
              <a:rPr lang="cs-CZ" smtClean="0"/>
              <a:t>7.11.2017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02370-6A68-4BA1-A441-EF28C1077E1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4308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7ED5-50EE-4685-A210-9ABE492E2909}" type="datetimeFigureOut">
              <a:rPr lang="cs-CZ" smtClean="0"/>
              <a:t>7.11.2017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02370-6A68-4BA1-A441-EF28C1077E1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3923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7ED5-50EE-4685-A210-9ABE492E2909}" type="datetimeFigureOut">
              <a:rPr lang="cs-CZ" smtClean="0"/>
              <a:t>7.11.2017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02370-6A68-4BA1-A441-EF28C1077E1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531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7ED5-50EE-4685-A210-9ABE492E2909}" type="datetimeFigureOut">
              <a:rPr lang="cs-CZ" smtClean="0"/>
              <a:t>7.11.2017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02370-6A68-4BA1-A441-EF28C1077E1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3429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7ED5-50EE-4685-A210-9ABE492E2909}" type="datetimeFigureOut">
              <a:rPr lang="cs-CZ" smtClean="0"/>
              <a:t>7.11.2017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02370-6A68-4BA1-A441-EF28C1077E1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426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7ED5-50EE-4685-A210-9ABE492E2909}" type="datetimeFigureOut">
              <a:rPr lang="cs-CZ" smtClean="0"/>
              <a:t>7.11.2017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02370-6A68-4BA1-A441-EF28C1077E1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3092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7ED5-50EE-4685-A210-9ABE492E2909}" type="datetimeFigureOut">
              <a:rPr lang="cs-CZ" smtClean="0"/>
              <a:t>7.11.2017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02370-6A68-4BA1-A441-EF28C1077E1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302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7ED5-50EE-4685-A210-9ABE492E2909}" type="datetimeFigureOut">
              <a:rPr lang="cs-CZ" smtClean="0"/>
              <a:t>7.11.2017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02370-6A68-4BA1-A441-EF28C1077E1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6857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7ED5-50EE-4685-A210-9ABE492E2909}" type="datetimeFigureOut">
              <a:rPr lang="cs-CZ" smtClean="0"/>
              <a:t>7.11.2017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02370-6A68-4BA1-A441-EF28C1077E1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11049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7ED5-50EE-4685-A210-9ABE492E2909}" type="datetimeFigureOut">
              <a:rPr lang="cs-CZ" smtClean="0"/>
              <a:t>7.11.2017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02370-6A68-4BA1-A441-EF28C1077E1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7610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7ED5-50EE-4685-A210-9ABE492E2909}" type="datetimeFigureOut">
              <a:rPr lang="cs-CZ" smtClean="0"/>
              <a:t>7.11.2017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02370-6A68-4BA1-A441-EF28C1077E1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2211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B7ED5-50EE-4685-A210-9ABE492E2909}" type="datetimeFigureOut">
              <a:rPr lang="cs-CZ" smtClean="0"/>
              <a:t>7.11.2017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202370-6A68-4BA1-A441-EF28C1077E1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009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268760"/>
            <a:ext cx="8062664" cy="2331691"/>
          </a:xfrm>
          <a:solidFill>
            <a:srgbClr val="CCECFF"/>
          </a:solidFill>
          <a:effectLst>
            <a:innerShdw blurRad="114300">
              <a:prstClr val="black"/>
            </a:innerShdw>
          </a:effectLst>
        </p:spPr>
        <p:style>
          <a:lnRef idx="1">
            <a:schemeClr val="dk1"/>
          </a:lnRef>
          <a:fillRef idx="1002">
            <a:schemeClr val="lt2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s-CZ" sz="4000" b="1" dirty="0" smtClean="0"/>
              <a:t>Pravidla </a:t>
            </a:r>
            <a:r>
              <a:rPr lang="cs-CZ" sz="4000" b="1" dirty="0"/>
              <a:t>a doporučené postupy</a:t>
            </a:r>
            <a:br>
              <a:rPr lang="cs-CZ" sz="4000" b="1" dirty="0"/>
            </a:br>
            <a:r>
              <a:rPr lang="cs-CZ" sz="4000" b="1" dirty="0"/>
              <a:t>pro vytváření studijních </a:t>
            </a:r>
            <a:r>
              <a:rPr lang="cs-CZ" sz="4000" b="1" dirty="0" smtClean="0"/>
              <a:t>programů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4509120"/>
            <a:ext cx="6400800" cy="1224136"/>
          </a:xfrm>
        </p:spPr>
        <p:txBody>
          <a:bodyPr>
            <a:normAutofit/>
          </a:bodyPr>
          <a:lstStyle/>
          <a:p>
            <a:r>
              <a:rPr lang="cs-CZ" sz="2400" b="1" i="1" dirty="0" smtClean="0"/>
              <a:t>příloha č. 2 - Opatření </a:t>
            </a:r>
            <a:r>
              <a:rPr lang="cs-CZ" sz="2400" b="1" i="1" dirty="0"/>
              <a:t>rektora č. </a:t>
            </a:r>
            <a:r>
              <a:rPr lang="cs-CZ" sz="2400" b="1" i="1" dirty="0" smtClean="0"/>
              <a:t>58/2017</a:t>
            </a:r>
            <a:r>
              <a:rPr lang="cs-CZ" sz="2400" dirty="0"/>
              <a:t/>
            </a:r>
            <a:br>
              <a:rPr lang="cs-CZ" sz="2400" dirty="0"/>
            </a:br>
            <a:endParaRPr lang="cs-CZ" sz="900" dirty="0" smtClean="0"/>
          </a:p>
          <a:p>
            <a:r>
              <a:rPr lang="cs-CZ" sz="2200" dirty="0" smtClean="0"/>
              <a:t>www</a:t>
            </a:r>
            <a:r>
              <a:rPr lang="cs-CZ" sz="2200" dirty="0"/>
              <a:t>. http://www.cuni.cz/UK-8464.html</a:t>
            </a:r>
            <a:endParaRPr lang="cs-CZ" sz="2600" dirty="0"/>
          </a:p>
        </p:txBody>
      </p:sp>
    </p:spTree>
    <p:extLst>
      <p:ext uri="{BB962C8B-B14F-4D97-AF65-F5344CB8AC3E}">
        <p14:creationId xmlns:p14="http://schemas.microsoft.com/office/powerpoint/2010/main" val="10671155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solidFill>
            <a:srgbClr val="CCECFF"/>
          </a:solidFill>
          <a:ln>
            <a:solidFill>
              <a:srgbClr val="0070C0"/>
            </a:solidFill>
          </a:ln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/>
          <a:lstStyle/>
          <a:p>
            <a:r>
              <a:rPr lang="cs-CZ" dirty="0" smtClean="0"/>
              <a:t>Sdružené studium – realizace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752528"/>
          </a:xfrm>
        </p:spPr>
        <p:txBody>
          <a:bodyPr>
            <a:normAutofit fontScale="70000" lnSpcReduction="20000"/>
          </a:bodyPr>
          <a:lstStyle/>
          <a:p>
            <a:pPr>
              <a:spcBef>
                <a:spcPts val="600"/>
              </a:spcBef>
            </a:pPr>
            <a:r>
              <a:rPr lang="cs-CZ" sz="3100" dirty="0" smtClean="0"/>
              <a:t>Studium v j</a:t>
            </a:r>
            <a:r>
              <a:rPr lang="cs-CZ" sz="3100" u="sng" dirty="0" smtClean="0"/>
              <a:t>ednom</a:t>
            </a:r>
            <a:r>
              <a:rPr lang="cs-CZ" sz="3100" dirty="0" smtClean="0"/>
              <a:t> studijním programu</a:t>
            </a:r>
          </a:p>
          <a:p>
            <a:pPr lvl="1">
              <a:spcBef>
                <a:spcPts val="600"/>
              </a:spcBef>
            </a:pPr>
            <a:r>
              <a:rPr lang="cs-CZ" sz="2600" dirty="0" smtClean="0"/>
              <a:t>studium podle hlavního studijního plánu (maior)</a:t>
            </a:r>
          </a:p>
          <a:p>
            <a:pPr lvl="1">
              <a:spcBef>
                <a:spcPts val="600"/>
              </a:spcBef>
            </a:pPr>
            <a:r>
              <a:rPr lang="cs-CZ" sz="2600" dirty="0" smtClean="0"/>
              <a:t>s přidruženým studijním plánem (minor) </a:t>
            </a:r>
            <a:r>
              <a:rPr lang="cs-CZ" sz="2600" u="sng" dirty="0" smtClean="0"/>
              <a:t>jiného </a:t>
            </a:r>
            <a:r>
              <a:rPr lang="cs-CZ" sz="2600" dirty="0" smtClean="0"/>
              <a:t>SP</a:t>
            </a:r>
          </a:p>
          <a:p>
            <a:pPr marL="914400" lvl="2" indent="0">
              <a:spcBef>
                <a:spcPts val="600"/>
              </a:spcBef>
              <a:buNone/>
            </a:pPr>
            <a:r>
              <a:rPr lang="cs-CZ" sz="1600" dirty="0" smtClean="0"/>
              <a:t>v</a:t>
            </a:r>
            <a:r>
              <a:rPr lang="cs-CZ" sz="2100" dirty="0" smtClean="0"/>
              <a:t> daném SP nelze studovat podle přidruženého studijního plánu</a:t>
            </a:r>
          </a:p>
          <a:p>
            <a:pPr lvl="1">
              <a:spcBef>
                <a:spcPts val="600"/>
              </a:spcBef>
            </a:pPr>
            <a:r>
              <a:rPr lang="cs-CZ" sz="2400" dirty="0" smtClean="0"/>
              <a:t>název přidruženého studijního plánu (SP) </a:t>
            </a:r>
            <a:r>
              <a:rPr lang="cs-CZ" sz="2600" dirty="0" smtClean="0"/>
              <a:t>na diplomu a dodatku k diplomu</a:t>
            </a:r>
            <a:endParaRPr lang="cs-CZ" sz="2900" dirty="0" smtClean="0"/>
          </a:p>
          <a:p>
            <a:pPr marL="457200" lvl="1" indent="0">
              <a:buNone/>
            </a:pPr>
            <a:endParaRPr lang="cs-CZ" sz="1400" dirty="0" smtClean="0"/>
          </a:p>
          <a:p>
            <a:r>
              <a:rPr lang="cs-CZ" sz="3100" dirty="0" smtClean="0"/>
              <a:t>Přijímací řízení</a:t>
            </a:r>
            <a:endParaRPr lang="cs-CZ" sz="3100" dirty="0"/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cs-CZ" sz="2600" dirty="0" smtClean="0"/>
              <a:t>do studijního programu A (hl. stud. plán maior) se sdruženým studiem B </a:t>
            </a:r>
            <a:r>
              <a:rPr lang="cs-CZ" sz="2200" dirty="0" smtClean="0"/>
              <a:t>					</a:t>
            </a:r>
            <a:r>
              <a:rPr lang="cs-CZ" sz="2300" i="1" dirty="0" smtClean="0"/>
              <a:t>přidružený studijní plán minor z SP B</a:t>
            </a:r>
          </a:p>
          <a:p>
            <a:pPr lvl="1">
              <a:spcBef>
                <a:spcPts val="600"/>
              </a:spcBef>
            </a:pPr>
            <a:r>
              <a:rPr lang="cs-CZ" sz="2600" dirty="0" smtClean="0"/>
              <a:t>samostatně do SP A, SP B  …. SP N </a:t>
            </a:r>
            <a:r>
              <a:rPr lang="cs-CZ" sz="2300" dirty="0" smtClean="0"/>
              <a:t>(obsahují hl. stud. plán maior)</a:t>
            </a:r>
            <a:endParaRPr lang="cs-CZ" sz="2600" dirty="0"/>
          </a:p>
          <a:p>
            <a:pPr marL="914400" lvl="2" indent="0">
              <a:lnSpc>
                <a:spcPct val="120000"/>
              </a:lnSpc>
              <a:buNone/>
            </a:pPr>
            <a:r>
              <a:rPr lang="cs-CZ" sz="2300" dirty="0" smtClean="0"/>
              <a:t>přijetí do SP X a Y = možnost zápisu do SP X (maior) se sdruženým studiem Y ( minor)</a:t>
            </a:r>
          </a:p>
          <a:p>
            <a:pPr marL="3657600" lvl="8" indent="0">
              <a:buNone/>
            </a:pPr>
            <a:r>
              <a:rPr lang="cs-CZ" sz="1200" dirty="0" smtClean="0"/>
              <a:t>			</a:t>
            </a:r>
            <a:r>
              <a:rPr lang="cs-CZ" dirty="0" smtClean="0"/>
              <a:t>tabulka 4</a:t>
            </a:r>
            <a:endParaRPr lang="cs-CZ" sz="1400" dirty="0" smtClean="0"/>
          </a:p>
          <a:p>
            <a:r>
              <a:rPr lang="cs-CZ" sz="3100" dirty="0"/>
              <a:t>Sdružené studium se specializacemi</a:t>
            </a:r>
          </a:p>
          <a:p>
            <a:pPr lvl="1">
              <a:spcBef>
                <a:spcPts val="600"/>
              </a:spcBef>
            </a:pPr>
            <a:r>
              <a:rPr lang="cs-CZ" sz="2600" dirty="0"/>
              <a:t>pravidla pro sdružené studium – kreditový rozsah maior-minor</a:t>
            </a:r>
          </a:p>
          <a:p>
            <a:pPr lvl="1">
              <a:spcBef>
                <a:spcPts val="600"/>
              </a:spcBef>
            </a:pPr>
            <a:r>
              <a:rPr lang="cs-CZ" sz="2600" dirty="0"/>
              <a:t>pravidla pro specializace – min. 25% kreditů pro specializační část</a:t>
            </a:r>
          </a:p>
          <a:p>
            <a:pPr marL="457200" lvl="1" indent="0">
              <a:buNone/>
            </a:pPr>
            <a:r>
              <a:rPr lang="cs-CZ" sz="2300" dirty="0"/>
              <a:t>	</a:t>
            </a:r>
            <a:r>
              <a:rPr lang="cs-CZ" sz="1800" dirty="0"/>
              <a:t>						</a:t>
            </a:r>
            <a:r>
              <a:rPr lang="cs-CZ" sz="2000" dirty="0"/>
              <a:t>tabulka </a:t>
            </a:r>
            <a:r>
              <a:rPr lang="cs-CZ" sz="2000" dirty="0" smtClean="0"/>
              <a:t>5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735833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  <a:solidFill>
            <a:srgbClr val="CCECFF"/>
          </a:solidFill>
          <a:ln>
            <a:solidFill>
              <a:srgbClr val="0070C0"/>
            </a:solidFill>
          </a:ln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r>
              <a:rPr lang="cs-CZ" sz="3600" dirty="0" smtClean="0"/>
              <a:t>Stanovení specializací a sdruženého studia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16831"/>
            <a:ext cx="8229600" cy="4032449"/>
          </a:xfrm>
        </p:spPr>
        <p:txBody>
          <a:bodyPr>
            <a:normAutofit/>
          </a:bodyPr>
          <a:lstStyle/>
          <a:p>
            <a:r>
              <a:rPr lang="cs-CZ" sz="2800" dirty="0" smtClean="0"/>
              <a:t>Specializace a studijní plány pro sdružené studium budou uvedeny </a:t>
            </a:r>
            <a:r>
              <a:rPr lang="cs-CZ" sz="2800" smtClean="0"/>
              <a:t>/ stanoveny :</a:t>
            </a:r>
            <a:endParaRPr lang="cs-CZ" sz="2800" dirty="0" smtClean="0"/>
          </a:p>
          <a:p>
            <a:endParaRPr lang="cs-CZ" sz="1100" dirty="0" smtClean="0"/>
          </a:p>
          <a:p>
            <a:pPr lvl="1">
              <a:spcAft>
                <a:spcPts val="600"/>
              </a:spcAft>
            </a:pPr>
            <a:r>
              <a:rPr lang="cs-CZ" sz="2400" dirty="0" smtClean="0"/>
              <a:t>v návrhu SP / v žádosti o akreditaci SP</a:t>
            </a:r>
          </a:p>
          <a:p>
            <a:pPr lvl="1">
              <a:spcAft>
                <a:spcPts val="600"/>
              </a:spcAft>
            </a:pPr>
            <a:r>
              <a:rPr lang="cs-CZ" sz="2400" dirty="0" smtClean="0"/>
              <a:t>v usnesení RVH o udělení oprávnění uskutečňovat příslušný SP</a:t>
            </a:r>
          </a:p>
          <a:p>
            <a:pPr lvl="1">
              <a:spcAft>
                <a:spcPts val="600"/>
              </a:spcAft>
            </a:pPr>
            <a:r>
              <a:rPr lang="cs-CZ" sz="2400" dirty="0" smtClean="0"/>
              <a:t>ve veřejné části internetových stránek UK</a:t>
            </a:r>
          </a:p>
          <a:p>
            <a:pPr marL="857250" lvl="2" indent="0">
              <a:spcAft>
                <a:spcPts val="600"/>
              </a:spcAft>
              <a:buNone/>
            </a:pPr>
            <a:r>
              <a:rPr lang="cs-CZ" sz="2000" dirty="0" smtClean="0"/>
              <a:t>připravovaná novela SZŘ nepožaduje uvádění specializací ve vnitřním předpise fakulty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5455222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CCECFF"/>
          </a:solidFill>
          <a:ln w="9525">
            <a:solidFill>
              <a:srgbClr val="0070C0"/>
            </a:solidFill>
          </a:ln>
        </p:spPr>
        <p:txBody>
          <a:bodyPr/>
          <a:lstStyle/>
          <a:p>
            <a:r>
              <a:rPr lang="cs-CZ" dirty="0"/>
              <a:t>Studijní plán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3100" dirty="0"/>
              <a:t>Studijní program má samostatné studijní </a:t>
            </a:r>
            <a:r>
              <a:rPr lang="cs-CZ" sz="3100" dirty="0" smtClean="0"/>
              <a:t>plány</a:t>
            </a:r>
            <a:endParaRPr lang="cs-CZ" sz="3100" dirty="0"/>
          </a:p>
          <a:p>
            <a:pPr lvl="1">
              <a:spcBef>
                <a:spcPts val="300"/>
              </a:spcBef>
            </a:pPr>
            <a:r>
              <a:rPr lang="cs-CZ" sz="2000" dirty="0"/>
              <a:t>pro formu studia</a:t>
            </a:r>
          </a:p>
          <a:p>
            <a:pPr lvl="1">
              <a:spcBef>
                <a:spcPts val="300"/>
              </a:spcBef>
            </a:pPr>
            <a:r>
              <a:rPr lang="cs-CZ" sz="2000" dirty="0" smtClean="0"/>
              <a:t>pro jednotlivé </a:t>
            </a:r>
            <a:r>
              <a:rPr lang="cs-CZ" sz="2000" dirty="0"/>
              <a:t>specializace</a:t>
            </a:r>
          </a:p>
          <a:p>
            <a:pPr lvl="1">
              <a:spcBef>
                <a:spcPts val="300"/>
              </a:spcBef>
            </a:pPr>
            <a:r>
              <a:rPr lang="cs-CZ" sz="2000" dirty="0"/>
              <a:t>pro studijní plány ve sdruženém studiu</a:t>
            </a:r>
          </a:p>
          <a:p>
            <a:pPr lvl="1">
              <a:spcBef>
                <a:spcPts val="300"/>
              </a:spcBef>
            </a:pPr>
            <a:r>
              <a:rPr lang="cs-CZ" sz="2000" dirty="0"/>
              <a:t>pro detašované pracoviště </a:t>
            </a:r>
          </a:p>
          <a:p>
            <a:pPr lvl="1">
              <a:spcBef>
                <a:spcPts val="0"/>
              </a:spcBef>
            </a:pPr>
            <a:r>
              <a:rPr lang="cs-CZ" sz="2000" dirty="0"/>
              <a:t>pro spolupráci se zahraniční VŠ apod.</a:t>
            </a:r>
          </a:p>
          <a:p>
            <a:pPr lvl="1">
              <a:spcBef>
                <a:spcPts val="0"/>
              </a:spcBef>
            </a:pPr>
            <a:endParaRPr lang="cs-CZ" sz="1100" dirty="0"/>
          </a:p>
          <a:p>
            <a:pPr>
              <a:spcBef>
                <a:spcPts val="600"/>
              </a:spcBef>
            </a:pPr>
            <a:r>
              <a:rPr lang="cs-CZ" dirty="0"/>
              <a:t>Studijní plán určuje</a:t>
            </a:r>
          </a:p>
          <a:p>
            <a:pPr lvl="1">
              <a:spcBef>
                <a:spcPts val="400"/>
              </a:spcBef>
            </a:pPr>
            <a:r>
              <a:rPr lang="cs-CZ" sz="1800" dirty="0"/>
              <a:t>povinné a povinně volitelné předměty, rozložení kreditů, vazbu mezi </a:t>
            </a:r>
            <a:r>
              <a:rPr lang="cs-CZ" sz="1800" dirty="0" smtClean="0"/>
              <a:t>předměty </a:t>
            </a:r>
            <a:r>
              <a:rPr lang="cs-CZ" sz="1800" dirty="0"/>
              <a:t>a požadavky na SZZ </a:t>
            </a:r>
            <a:r>
              <a:rPr lang="cs-CZ" sz="1500" dirty="0"/>
              <a:t>(stávající praxe)</a:t>
            </a:r>
            <a:endParaRPr lang="cs-CZ" sz="1700" dirty="0"/>
          </a:p>
          <a:p>
            <a:pPr lvl="1">
              <a:spcBef>
                <a:spcPts val="600"/>
              </a:spcBef>
            </a:pPr>
            <a:r>
              <a:rPr lang="cs-CZ" sz="1900" dirty="0"/>
              <a:t>profilující předměty</a:t>
            </a:r>
          </a:p>
          <a:p>
            <a:pPr lvl="1">
              <a:spcBef>
                <a:spcPts val="600"/>
              </a:spcBef>
            </a:pPr>
            <a:r>
              <a:rPr lang="cs-CZ" sz="1900" dirty="0"/>
              <a:t>povinné a profilující povinně volitelné předměty </a:t>
            </a:r>
            <a:r>
              <a:rPr lang="cs-CZ" sz="1900" b="1" dirty="0">
                <a:cs typeface="Times New Roman"/>
              </a:rPr>
              <a:t>˃</a:t>
            </a:r>
            <a:r>
              <a:rPr lang="cs-CZ" sz="1900" dirty="0">
                <a:cs typeface="Times New Roman"/>
              </a:rPr>
              <a:t> 50</a:t>
            </a:r>
            <a:r>
              <a:rPr lang="cs-CZ" sz="1900" dirty="0" smtClean="0">
                <a:cs typeface="Times New Roman"/>
              </a:rPr>
              <a:t>% </a:t>
            </a:r>
            <a:r>
              <a:rPr lang="cs-CZ" sz="1700" dirty="0" smtClean="0">
                <a:cs typeface="Times New Roman"/>
              </a:rPr>
              <a:t>kreditů</a:t>
            </a:r>
            <a:endParaRPr lang="cs-CZ" sz="1700" dirty="0"/>
          </a:p>
          <a:p>
            <a:pPr lvl="1">
              <a:spcBef>
                <a:spcPts val="600"/>
              </a:spcBef>
            </a:pPr>
            <a:r>
              <a:rPr lang="cs-CZ" sz="1900" dirty="0"/>
              <a:t>obsah státní závěrečné zkoušky</a:t>
            </a:r>
          </a:p>
          <a:p>
            <a:pPr lvl="1">
              <a:spcBef>
                <a:spcPts val="600"/>
              </a:spcBef>
            </a:pPr>
            <a:r>
              <a:rPr lang="cs-CZ" sz="1900" dirty="0"/>
              <a:t>povinné předměty pro přípravu závěrečné práce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2353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solidFill>
            <a:srgbClr val="CCECFF"/>
          </a:solidFill>
          <a:ln>
            <a:solidFill>
              <a:srgbClr val="00B0F0"/>
            </a:solidFill>
          </a:ln>
        </p:spPr>
        <p:txBody>
          <a:bodyPr>
            <a:normAutofit/>
          </a:bodyPr>
          <a:lstStyle/>
          <a:p>
            <a:r>
              <a:rPr lang="cs-CZ" sz="4000" dirty="0"/>
              <a:t>Profilující předměty – </a:t>
            </a:r>
            <a:r>
              <a:rPr lang="cs-CZ" sz="4000" dirty="0" smtClean="0"/>
              <a:t>I</a:t>
            </a:r>
            <a:r>
              <a:rPr lang="cs-CZ" sz="4000" dirty="0"/>
              <a:t>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cs-CZ" sz="3100" b="1" dirty="0"/>
              <a:t>Předmět profilujícího základu SP </a:t>
            </a:r>
            <a:r>
              <a:rPr lang="cs-CZ" sz="3100" dirty="0"/>
              <a:t>- PPZ</a:t>
            </a:r>
          </a:p>
          <a:p>
            <a:pPr lvl="0"/>
            <a:r>
              <a:rPr lang="cs-CZ" sz="2600" dirty="0"/>
              <a:t>je podstatný pro získání odborných znalostí a dovedností a obecných způsobilostí uvedených v profilu absolventa </a:t>
            </a:r>
            <a:endParaRPr lang="cs-CZ" sz="2800" dirty="0"/>
          </a:p>
          <a:p>
            <a:pPr lvl="0"/>
            <a:endParaRPr lang="cs-CZ" sz="1200" dirty="0"/>
          </a:p>
          <a:p>
            <a:pPr lvl="0"/>
            <a:r>
              <a:rPr lang="cs-CZ" sz="2600" dirty="0" smtClean="0"/>
              <a:t>jsou podstatné pro znalosti a dovednosti ověřované </a:t>
            </a:r>
            <a:r>
              <a:rPr lang="cs-CZ" sz="2600" dirty="0"/>
              <a:t>v rámci státní závěrečné zkoušky </a:t>
            </a:r>
          </a:p>
          <a:p>
            <a:endParaRPr lang="cs-CZ" sz="1700" dirty="0"/>
          </a:p>
          <a:p>
            <a:r>
              <a:rPr lang="cs-CZ" sz="2600" dirty="0"/>
              <a:t>má „garanta předmětu“, </a:t>
            </a:r>
            <a:r>
              <a:rPr lang="cs-CZ" sz="2200" dirty="0"/>
              <a:t>který se podílí na výuce a pro kterého platí</a:t>
            </a:r>
            <a:endParaRPr lang="cs-CZ" sz="2600" dirty="0"/>
          </a:p>
          <a:p>
            <a:pPr lvl="1"/>
            <a:r>
              <a:rPr lang="cs-CZ" sz="2200" i="1" dirty="0"/>
              <a:t>g</a:t>
            </a:r>
            <a:r>
              <a:rPr lang="cs-CZ" sz="2200" i="1" u="sng" dirty="0"/>
              <a:t>arantem PPZ v </a:t>
            </a:r>
            <a:r>
              <a:rPr lang="cs-CZ" sz="2200" b="1" i="1" u="sng" dirty="0"/>
              <a:t>magisterském SP</a:t>
            </a:r>
            <a:r>
              <a:rPr lang="cs-CZ" sz="2200" i="1" dirty="0"/>
              <a:t> může být profesor nebo docent anebo vyučující s titulem Ph.D. nebo CSc., který se podílí na výuce v rozsahu min 20%.</a:t>
            </a:r>
            <a:endParaRPr lang="cs-CZ" sz="2200" dirty="0"/>
          </a:p>
          <a:p>
            <a:endParaRPr lang="cs-CZ" sz="400" dirty="0" smtClean="0"/>
          </a:p>
          <a:p>
            <a:r>
              <a:rPr lang="cs-CZ" sz="2600" dirty="0" smtClean="0"/>
              <a:t>mezi PPZ patří </a:t>
            </a:r>
          </a:p>
          <a:p>
            <a:pPr marL="0" indent="0">
              <a:buNone/>
            </a:pPr>
            <a:r>
              <a:rPr lang="cs-CZ" sz="2600" dirty="0" smtClean="0"/>
              <a:t> 	základní teoretické předměty PZ</a:t>
            </a:r>
          </a:p>
          <a:p>
            <a:endParaRPr lang="cs-CZ" sz="2300" dirty="0"/>
          </a:p>
          <a:p>
            <a:endParaRPr lang="cs-CZ" dirty="0"/>
          </a:p>
        </p:txBody>
      </p:sp>
      <p:sp>
        <p:nvSpPr>
          <p:cNvPr id="5" name="Ovál 4"/>
          <p:cNvSpPr/>
          <p:nvPr/>
        </p:nvSpPr>
        <p:spPr>
          <a:xfrm>
            <a:off x="5868144" y="4941168"/>
            <a:ext cx="2448272" cy="1080120"/>
          </a:xfrm>
          <a:prstGeom prst="ellipse">
            <a:avLst/>
          </a:prstGeom>
          <a:solidFill>
            <a:srgbClr val="CCECFF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                    PPZ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6" name="Ovál 5"/>
          <p:cNvSpPr/>
          <p:nvPr/>
        </p:nvSpPr>
        <p:spPr>
          <a:xfrm>
            <a:off x="6084168" y="5109998"/>
            <a:ext cx="1296144" cy="742459"/>
          </a:xfrm>
          <a:prstGeom prst="ellipse">
            <a:avLst/>
          </a:prstGeom>
          <a:solidFill>
            <a:srgbClr val="99CCFF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ZT PPZ</a:t>
            </a:r>
            <a:endParaRPr lang="cs-CZ" sz="1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77006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  <a:solidFill>
            <a:srgbClr val="CCECFF"/>
          </a:solidFill>
          <a:ln>
            <a:noFill/>
          </a:ln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r>
              <a:rPr lang="cs-CZ" sz="4000" dirty="0" smtClean="0"/>
              <a:t>Profilující předměty – II</a:t>
            </a:r>
            <a:r>
              <a:rPr lang="cs-CZ" sz="2800" dirty="0" smtClean="0"/>
              <a:t>.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cs-CZ" sz="6000" b="1" dirty="0"/>
              <a:t>Základní teoretický předmět profilujícího základu </a:t>
            </a:r>
            <a:r>
              <a:rPr lang="cs-CZ" sz="6000" b="1" dirty="0" smtClean="0"/>
              <a:t>SP</a:t>
            </a:r>
            <a:r>
              <a:rPr lang="cs-CZ" sz="6000" dirty="0" smtClean="0"/>
              <a:t> – ZT PPZ</a:t>
            </a:r>
            <a:endParaRPr lang="cs-CZ" sz="6000" dirty="0"/>
          </a:p>
          <a:p>
            <a:pPr lvl="0"/>
            <a:endParaRPr lang="cs-CZ" dirty="0" smtClean="0">
              <a:effectLst>
                <a:outerShdw blurRad="50800" dist="50800" dir="5400000" algn="ctr" rotWithShape="0">
                  <a:schemeClr val="tx1"/>
                </a:outerShdw>
              </a:effectLst>
            </a:endParaRPr>
          </a:p>
          <a:p>
            <a:pPr lvl="0"/>
            <a:r>
              <a:rPr lang="cs-CZ" sz="5500" dirty="0" smtClean="0"/>
              <a:t>je </a:t>
            </a:r>
            <a:r>
              <a:rPr lang="cs-CZ" sz="5500" dirty="0"/>
              <a:t>podstatný pro získání </a:t>
            </a:r>
            <a:r>
              <a:rPr lang="cs-CZ" sz="5500" u="sng" dirty="0"/>
              <a:t>klíčových znalostí </a:t>
            </a:r>
            <a:r>
              <a:rPr lang="cs-CZ" sz="5500" dirty="0"/>
              <a:t>z hlediska profilu absolventa </a:t>
            </a:r>
            <a:r>
              <a:rPr lang="cs-CZ" sz="5000" dirty="0" smtClean="0"/>
              <a:t>(teoretické předměty - </a:t>
            </a:r>
            <a:r>
              <a:rPr lang="cs-CZ" sz="4500" dirty="0" smtClean="0"/>
              <a:t>významnou roli hrají přednášky)</a:t>
            </a:r>
          </a:p>
          <a:p>
            <a:pPr lvl="0"/>
            <a:endParaRPr lang="cs-CZ" sz="3000" dirty="0" smtClean="0"/>
          </a:p>
          <a:p>
            <a:pPr lvl="0"/>
            <a:r>
              <a:rPr lang="cs-CZ" sz="5500" dirty="0" smtClean="0"/>
              <a:t>„klíčové znalosti“ ZT PPZ jsou ověřovány státní </a:t>
            </a:r>
            <a:r>
              <a:rPr lang="cs-CZ" sz="5500" dirty="0"/>
              <a:t>závěrečnou zkouškou</a:t>
            </a:r>
            <a:r>
              <a:rPr lang="cs-CZ" sz="5000" dirty="0"/>
              <a:t> </a:t>
            </a:r>
            <a:endParaRPr lang="cs-CZ" sz="5000" dirty="0" smtClean="0"/>
          </a:p>
          <a:p>
            <a:pPr lvl="0"/>
            <a:endParaRPr lang="cs-CZ" sz="3000" dirty="0"/>
          </a:p>
          <a:p>
            <a:r>
              <a:rPr lang="cs-CZ" sz="5500" dirty="0" smtClean="0"/>
              <a:t>souvisí </a:t>
            </a:r>
            <a:r>
              <a:rPr lang="cs-CZ" sz="5500" dirty="0"/>
              <a:t>s teoretickým a metodologickým základem </a:t>
            </a:r>
            <a:r>
              <a:rPr lang="cs-CZ" sz="5500" dirty="0" smtClean="0"/>
              <a:t>OV</a:t>
            </a:r>
            <a:r>
              <a:rPr lang="cs-CZ" sz="5000" dirty="0" smtClean="0"/>
              <a:t>, </a:t>
            </a:r>
            <a:r>
              <a:rPr lang="cs-CZ" sz="4500" dirty="0"/>
              <a:t>do které SP </a:t>
            </a:r>
            <a:r>
              <a:rPr lang="cs-CZ" sz="4500" dirty="0" smtClean="0"/>
              <a:t>náleží</a:t>
            </a:r>
          </a:p>
          <a:p>
            <a:endParaRPr lang="cs-CZ" sz="3000" dirty="0"/>
          </a:p>
          <a:p>
            <a:pPr lvl="0"/>
            <a:r>
              <a:rPr lang="cs-CZ" sz="5500" dirty="0" smtClean="0"/>
              <a:t>má „garanta předmětu“, </a:t>
            </a:r>
            <a:r>
              <a:rPr lang="cs-CZ" sz="4000" dirty="0" smtClean="0"/>
              <a:t>který </a:t>
            </a:r>
            <a:r>
              <a:rPr lang="cs-CZ" sz="4000" dirty="0"/>
              <a:t>se podílí na výuce a pro </a:t>
            </a:r>
            <a:r>
              <a:rPr lang="cs-CZ" sz="4000" dirty="0" smtClean="0"/>
              <a:t>kterého </a:t>
            </a:r>
            <a:r>
              <a:rPr lang="cs-CZ" sz="4000" dirty="0"/>
              <a:t>musí platit</a:t>
            </a:r>
            <a:r>
              <a:rPr lang="cs-CZ" sz="5000" dirty="0"/>
              <a:t>: </a:t>
            </a:r>
            <a:endParaRPr lang="cs-CZ" sz="5000" dirty="0" smtClean="0"/>
          </a:p>
          <a:p>
            <a:pPr lvl="0"/>
            <a:endParaRPr lang="cs-CZ" sz="1800" dirty="0"/>
          </a:p>
          <a:p>
            <a:pPr lvl="1"/>
            <a:r>
              <a:rPr lang="cs-CZ" sz="4500" i="1" u="sng" dirty="0" smtClean="0"/>
              <a:t>garantem </a:t>
            </a:r>
            <a:r>
              <a:rPr lang="cs-CZ" sz="4500" i="1" u="sng" dirty="0"/>
              <a:t>ZT PPZ v </a:t>
            </a:r>
            <a:r>
              <a:rPr lang="cs-CZ" sz="4500" b="1" i="1" u="sng" dirty="0"/>
              <a:t>bakalářském SP</a:t>
            </a:r>
            <a:r>
              <a:rPr lang="cs-CZ" sz="4500" b="1" i="1" dirty="0"/>
              <a:t> </a:t>
            </a:r>
            <a:r>
              <a:rPr lang="cs-CZ" sz="4500" i="1" dirty="0"/>
              <a:t>může být profesor nebo docent anebo vyučující s titulem Ph.D. nebo CSc., </a:t>
            </a:r>
            <a:r>
              <a:rPr lang="cs-CZ" sz="4500" i="1" dirty="0" smtClean="0"/>
              <a:t>který </a:t>
            </a:r>
            <a:r>
              <a:rPr lang="cs-CZ" sz="4500" i="1" dirty="0"/>
              <a:t>se přiměřeně </a:t>
            </a:r>
            <a:r>
              <a:rPr lang="cs-CZ" sz="4500" i="1" dirty="0" smtClean="0"/>
              <a:t>podílí </a:t>
            </a:r>
            <a:r>
              <a:rPr lang="cs-CZ" sz="4500" i="1" dirty="0"/>
              <a:t>na </a:t>
            </a:r>
            <a:r>
              <a:rPr lang="cs-CZ" sz="4500" i="1" dirty="0" smtClean="0"/>
              <a:t>přednáškách,</a:t>
            </a:r>
          </a:p>
          <a:p>
            <a:pPr lvl="1"/>
            <a:endParaRPr lang="cs-CZ" dirty="0"/>
          </a:p>
          <a:p>
            <a:pPr lvl="1"/>
            <a:r>
              <a:rPr lang="cs-CZ" sz="4500" i="1" u="sng" dirty="0"/>
              <a:t>garantem ZT PPZ v magisterském SP</a:t>
            </a:r>
            <a:r>
              <a:rPr lang="cs-CZ" sz="4500" i="1" dirty="0"/>
              <a:t> může být profesor nebo docent v oboru odpovídající příslušné OV, </a:t>
            </a:r>
            <a:r>
              <a:rPr lang="cs-CZ" sz="4500" i="1" dirty="0" smtClean="0"/>
              <a:t>který </a:t>
            </a:r>
            <a:r>
              <a:rPr lang="cs-CZ" sz="4500" i="1" dirty="0"/>
              <a:t>se významně </a:t>
            </a:r>
            <a:r>
              <a:rPr lang="cs-CZ" sz="4500" i="1" dirty="0" smtClean="0"/>
              <a:t>podílí </a:t>
            </a:r>
            <a:r>
              <a:rPr lang="cs-CZ" sz="4500" i="1" dirty="0"/>
              <a:t>na přednáškách</a:t>
            </a:r>
            <a:r>
              <a:rPr lang="cs-CZ" sz="4500" i="1" dirty="0" smtClean="0"/>
              <a:t>.</a:t>
            </a:r>
            <a:endParaRPr lang="cs-CZ" sz="4000" dirty="0" smtClean="0"/>
          </a:p>
        </p:txBody>
      </p:sp>
    </p:spTree>
    <p:extLst>
      <p:ext uri="{BB962C8B-B14F-4D97-AF65-F5344CB8AC3E}">
        <p14:creationId xmlns:p14="http://schemas.microsoft.com/office/powerpoint/2010/main" val="9153549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  <a:solidFill>
            <a:srgbClr val="CCECFF"/>
          </a:solidFill>
          <a:ln>
            <a:solidFill>
              <a:srgbClr val="0070C0"/>
            </a:solidFill>
          </a:ln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/>
          <a:lstStyle/>
          <a:p>
            <a:r>
              <a:rPr lang="cs-CZ" dirty="0"/>
              <a:t>Profilující předměty – </a:t>
            </a:r>
            <a:r>
              <a:rPr lang="cs-CZ" dirty="0" smtClean="0"/>
              <a:t>III</a:t>
            </a:r>
            <a:r>
              <a:rPr lang="cs-CZ" sz="3200" dirty="0" smtClean="0"/>
              <a:t>.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4"/>
            <a:ext cx="8435280" cy="464137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cs-CZ" sz="1300" dirty="0" smtClean="0"/>
          </a:p>
          <a:p>
            <a:pPr lvl="0"/>
            <a:r>
              <a:rPr lang="cs-CZ" sz="3000" dirty="0" smtClean="0"/>
              <a:t>Ve </a:t>
            </a:r>
            <a:r>
              <a:rPr lang="cs-CZ" sz="3000" dirty="0"/>
              <a:t>studijním plánu musí být zřejmý </a:t>
            </a:r>
            <a:r>
              <a:rPr lang="cs-CZ" sz="3000" dirty="0" smtClean="0"/>
              <a:t>vztah </a:t>
            </a:r>
            <a:endParaRPr lang="cs-CZ" sz="3300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  </a:t>
            </a:r>
            <a:br>
              <a:rPr lang="cs-CZ" dirty="0"/>
            </a:br>
            <a:endParaRPr lang="cs-CZ" sz="1700" dirty="0" smtClean="0"/>
          </a:p>
          <a:p>
            <a:endParaRPr lang="cs-CZ" sz="2400" dirty="0" smtClean="0"/>
          </a:p>
          <a:p>
            <a:r>
              <a:rPr lang="cs-CZ" sz="3000" dirty="0" smtClean="0"/>
              <a:t>Profilujícími předměty </a:t>
            </a:r>
            <a:r>
              <a:rPr lang="cs-CZ" sz="2400" dirty="0" smtClean="0"/>
              <a:t>(PPZ + ZT </a:t>
            </a:r>
            <a:r>
              <a:rPr lang="cs-CZ" sz="2400" dirty="0" smtClean="0"/>
              <a:t>PPZ)  jsou:</a:t>
            </a:r>
            <a:endParaRPr lang="cs-CZ" sz="3000" dirty="0"/>
          </a:p>
          <a:p>
            <a:pPr marL="630238" lvl="1" indent="-274638">
              <a:spcBef>
                <a:spcPts val="600"/>
              </a:spcBef>
            </a:pPr>
            <a:r>
              <a:rPr lang="cs-CZ" sz="2600" dirty="0" smtClean="0"/>
              <a:t>typicky většina povinných předmětů (PP); </a:t>
            </a:r>
          </a:p>
          <a:p>
            <a:pPr marL="630238" lvl="1" indent="-274638">
              <a:spcBef>
                <a:spcPts val="600"/>
              </a:spcBef>
            </a:pPr>
            <a:r>
              <a:rPr lang="cs-CZ" sz="2600" dirty="0" smtClean="0"/>
              <a:t>povinně volitelné předměty      </a:t>
            </a:r>
            <a:r>
              <a:rPr lang="cs-CZ" sz="2600" dirty="0" smtClean="0"/>
              <a:t>    profilující </a:t>
            </a:r>
            <a:r>
              <a:rPr lang="cs-CZ" sz="2600" dirty="0"/>
              <a:t>skupina </a:t>
            </a:r>
            <a:r>
              <a:rPr lang="cs-CZ" sz="2600" dirty="0" smtClean="0"/>
              <a:t>PVP</a:t>
            </a:r>
            <a:r>
              <a:rPr lang="cs-CZ" sz="3400" dirty="0" smtClean="0"/>
              <a:t> </a:t>
            </a:r>
          </a:p>
          <a:p>
            <a:pPr marL="1087438" lvl="3" indent="-274638">
              <a:spcBef>
                <a:spcPts val="600"/>
              </a:spcBef>
            </a:pPr>
            <a:r>
              <a:rPr lang="cs-CZ" sz="2100" dirty="0" smtClean="0"/>
              <a:t>PVP utvářející profil absolventa</a:t>
            </a:r>
          </a:p>
          <a:p>
            <a:pPr marL="1087438" lvl="3" indent="-274638">
              <a:spcBef>
                <a:spcPts val="600"/>
              </a:spcBef>
            </a:pPr>
            <a:r>
              <a:rPr lang="cs-CZ" sz="2100" dirty="0" smtClean="0"/>
              <a:t>profilující skupina </a:t>
            </a:r>
            <a:r>
              <a:rPr lang="cs-CZ" sz="2100" dirty="0" smtClean="0"/>
              <a:t>PVP </a:t>
            </a:r>
            <a:r>
              <a:rPr lang="cs-CZ" sz="2100" dirty="0" smtClean="0"/>
              <a:t>má </a:t>
            </a:r>
            <a:r>
              <a:rPr lang="cs-CZ" sz="2100" u="sng" dirty="0" smtClean="0"/>
              <a:t>všechny</a:t>
            </a:r>
            <a:r>
              <a:rPr lang="cs-CZ" sz="2100" dirty="0" smtClean="0"/>
              <a:t> </a:t>
            </a:r>
            <a:r>
              <a:rPr lang="cs-CZ" sz="2100" dirty="0"/>
              <a:t>PVP </a:t>
            </a:r>
            <a:r>
              <a:rPr lang="cs-CZ" sz="2100" dirty="0" smtClean="0"/>
              <a:t>profilující (</a:t>
            </a:r>
            <a:r>
              <a:rPr lang="cs-CZ" sz="2100" dirty="0"/>
              <a:t>PPZ </a:t>
            </a:r>
            <a:r>
              <a:rPr lang="cs-CZ" sz="2100" dirty="0" smtClean="0"/>
              <a:t> i </a:t>
            </a:r>
            <a:r>
              <a:rPr lang="cs-CZ" sz="2100" dirty="0"/>
              <a:t>ZT PPZ</a:t>
            </a:r>
            <a:r>
              <a:rPr lang="cs-CZ" sz="2100" dirty="0" smtClean="0"/>
              <a:t>)</a:t>
            </a:r>
          </a:p>
          <a:p>
            <a:pPr marL="630238" lvl="1" indent="-274638">
              <a:spcBef>
                <a:spcPts val="1200"/>
              </a:spcBef>
            </a:pPr>
            <a:r>
              <a:rPr lang="cs-CZ" sz="2400" dirty="0" smtClean="0"/>
              <a:t>předměty pro zpracování závěrečné práce mohou a nemusí být profilující</a:t>
            </a:r>
            <a:endParaRPr lang="cs-CZ" sz="2400" dirty="0"/>
          </a:p>
          <a:p>
            <a:pPr marL="457200" lvl="1" indent="0">
              <a:spcBef>
                <a:spcPts val="1200"/>
              </a:spcBef>
              <a:buNone/>
            </a:pPr>
            <a:r>
              <a:rPr lang="cs-CZ" sz="1600" dirty="0" smtClean="0"/>
              <a:t>						</a:t>
            </a:r>
            <a:r>
              <a:rPr lang="cs-CZ" sz="1900" dirty="0" smtClean="0"/>
              <a:t>studijní plán 1</a:t>
            </a:r>
            <a:endParaRPr lang="cs-CZ" sz="1900" dirty="0"/>
          </a:p>
        </p:txBody>
      </p:sp>
      <p:sp>
        <p:nvSpPr>
          <p:cNvPr id="4" name="Zaoblený obdélník 3"/>
          <p:cNvSpPr/>
          <p:nvPr/>
        </p:nvSpPr>
        <p:spPr>
          <a:xfrm>
            <a:off x="1039421" y="2420055"/>
            <a:ext cx="2808312" cy="452518"/>
          </a:xfrm>
          <a:prstGeom prst="roundRect">
            <a:avLst/>
          </a:prstGeom>
          <a:solidFill>
            <a:srgbClr val="CCECFF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PPZ ( ZT PPZ)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4600613" y="2322278"/>
            <a:ext cx="914400" cy="648072"/>
          </a:xfrm>
          <a:prstGeom prst="roundRect">
            <a:avLst/>
          </a:prstGeom>
          <a:solidFill>
            <a:srgbClr val="CCECFF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SZZ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6272579" y="2350174"/>
            <a:ext cx="2232248" cy="576064"/>
          </a:xfrm>
          <a:prstGeom prst="roundRect">
            <a:avLst/>
          </a:prstGeom>
          <a:solidFill>
            <a:srgbClr val="CCECFF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profil absolventa</a:t>
            </a:r>
          </a:p>
          <a:p>
            <a:pPr algn="ctr"/>
            <a:r>
              <a:rPr lang="cs-CZ" sz="1200" dirty="0" smtClean="0">
                <a:solidFill>
                  <a:schemeClr val="tx1"/>
                </a:solidFill>
              </a:rPr>
              <a:t>odborné znalosti </a:t>
            </a:r>
            <a:r>
              <a:rPr lang="cs-CZ" sz="1200" dirty="0">
                <a:solidFill>
                  <a:schemeClr val="tx1"/>
                </a:solidFill>
              </a:rPr>
              <a:t>a </a:t>
            </a:r>
            <a:r>
              <a:rPr lang="cs-CZ" sz="1200" dirty="0" smtClean="0">
                <a:solidFill>
                  <a:schemeClr val="tx1"/>
                </a:solidFill>
              </a:rPr>
              <a:t>dovednosti </a:t>
            </a:r>
            <a:endParaRPr lang="cs-CZ" sz="1200" dirty="0">
              <a:solidFill>
                <a:schemeClr val="tx1"/>
              </a:solidFill>
            </a:endParaRPr>
          </a:p>
        </p:txBody>
      </p:sp>
      <p:sp>
        <p:nvSpPr>
          <p:cNvPr id="7" name="Šipka doprava 6"/>
          <p:cNvSpPr/>
          <p:nvPr/>
        </p:nvSpPr>
        <p:spPr>
          <a:xfrm>
            <a:off x="3980553" y="2525156"/>
            <a:ext cx="432048" cy="242316"/>
          </a:xfrm>
          <a:prstGeom prst="rightArrow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Šipka doprava 7"/>
          <p:cNvSpPr/>
          <p:nvPr/>
        </p:nvSpPr>
        <p:spPr>
          <a:xfrm>
            <a:off x="5680755" y="2517048"/>
            <a:ext cx="432048" cy="242316"/>
          </a:xfrm>
          <a:prstGeom prst="rightArrow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Šipka doprava 8"/>
          <p:cNvSpPr/>
          <p:nvPr/>
        </p:nvSpPr>
        <p:spPr>
          <a:xfrm>
            <a:off x="4447475" y="4300488"/>
            <a:ext cx="306275" cy="121158"/>
          </a:xfrm>
          <a:prstGeom prst="rightArrow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    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5961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solidFill>
            <a:srgbClr val="CCECFF"/>
          </a:solidFill>
          <a:ln>
            <a:solidFill>
              <a:srgbClr val="0070C0"/>
            </a:solidFill>
          </a:ln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/>
          <a:lstStyle/>
          <a:p>
            <a:r>
              <a:rPr lang="cs-CZ" dirty="0" smtClean="0"/>
              <a:t>Specializace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sz="2800" dirty="0" smtClean="0"/>
              <a:t>Významné, specifické a ucelené znalosti a dovednosti</a:t>
            </a:r>
          </a:p>
          <a:p>
            <a:pPr lvl="1"/>
            <a:r>
              <a:rPr lang="cs-CZ" sz="2000" dirty="0" smtClean="0"/>
              <a:t>profil absolventa</a:t>
            </a:r>
            <a:endParaRPr lang="cs-CZ" sz="2000" dirty="0" smtClean="0"/>
          </a:p>
          <a:p>
            <a:pPr lvl="1"/>
            <a:r>
              <a:rPr lang="cs-CZ" sz="2000" dirty="0" smtClean="0"/>
              <a:t>uvedení </a:t>
            </a:r>
            <a:r>
              <a:rPr lang="cs-CZ" sz="2000" dirty="0" smtClean="0"/>
              <a:t>na diplomu a dodatku k </a:t>
            </a:r>
            <a:r>
              <a:rPr lang="cs-CZ" sz="2000" dirty="0" smtClean="0"/>
              <a:t>diplomu</a:t>
            </a:r>
          </a:p>
          <a:p>
            <a:pPr marL="0" indent="0">
              <a:spcBef>
                <a:spcPts val="1200"/>
              </a:spcBef>
              <a:buNone/>
            </a:pPr>
            <a:endParaRPr lang="cs-CZ" sz="400" dirty="0" smtClean="0"/>
          </a:p>
          <a:p>
            <a:pPr>
              <a:spcBef>
                <a:spcPts val="600"/>
              </a:spcBef>
            </a:pPr>
            <a:r>
              <a:rPr lang="cs-CZ" sz="2800" dirty="0" smtClean="0"/>
              <a:t>Společná část </a:t>
            </a:r>
            <a:r>
              <a:rPr lang="cs-CZ" sz="2400" dirty="0" smtClean="0"/>
              <a:t>– min. 50% kreditů</a:t>
            </a:r>
          </a:p>
          <a:p>
            <a:pPr lvl="1">
              <a:spcBef>
                <a:spcPts val="600"/>
              </a:spcBef>
            </a:pPr>
            <a:r>
              <a:rPr lang="cs-CZ" sz="2000" dirty="0" smtClean="0"/>
              <a:t>zásadní pro vymezení profilujících znalostí a dovedností – PPZ + ZT PPZ </a:t>
            </a:r>
          </a:p>
          <a:p>
            <a:pPr lvl="1">
              <a:spcBef>
                <a:spcPts val="600"/>
              </a:spcBef>
            </a:pPr>
            <a:r>
              <a:rPr lang="cs-CZ" sz="2000" dirty="0" smtClean="0"/>
              <a:t>v odůvodněných případech </a:t>
            </a:r>
            <a:r>
              <a:rPr lang="cs-CZ" sz="2000" u="sng" dirty="0" smtClean="0"/>
              <a:t>lze i nižší počet kreditů</a:t>
            </a:r>
          </a:p>
          <a:p>
            <a:pPr lvl="1">
              <a:spcBef>
                <a:spcPts val="600"/>
              </a:spcBef>
            </a:pPr>
            <a:r>
              <a:rPr lang="cs-CZ" sz="2000" dirty="0" smtClean="0"/>
              <a:t>předmět pro přípravu závěrečné práce</a:t>
            </a:r>
          </a:p>
          <a:p>
            <a:pPr marL="0" indent="0">
              <a:spcBef>
                <a:spcPts val="1200"/>
              </a:spcBef>
              <a:buNone/>
            </a:pPr>
            <a:endParaRPr lang="cs-CZ" sz="300" dirty="0" smtClean="0"/>
          </a:p>
          <a:p>
            <a:r>
              <a:rPr lang="cs-CZ" sz="2800" dirty="0" smtClean="0"/>
              <a:t>Specializační část </a:t>
            </a:r>
            <a:r>
              <a:rPr lang="cs-CZ" sz="2400" dirty="0" smtClean="0"/>
              <a:t>– min. 25%  </a:t>
            </a:r>
            <a:r>
              <a:rPr lang="cs-CZ" sz="1800" dirty="0" smtClean="0"/>
              <a:t>(méně = „</a:t>
            </a:r>
            <a:r>
              <a:rPr lang="cs-CZ" sz="2000" dirty="0" smtClean="0"/>
              <a:t>zaměření“</a:t>
            </a:r>
            <a:r>
              <a:rPr lang="cs-CZ" sz="1800" dirty="0" smtClean="0"/>
              <a:t>)</a:t>
            </a:r>
            <a:endParaRPr lang="cs-CZ" sz="2400" dirty="0" smtClean="0"/>
          </a:p>
          <a:p>
            <a:pPr lvl="1"/>
            <a:r>
              <a:rPr lang="cs-CZ" sz="2000" dirty="0" smtClean="0"/>
              <a:t>povinně volitelné </a:t>
            </a:r>
            <a:r>
              <a:rPr lang="cs-CZ" sz="2000" dirty="0"/>
              <a:t>předměty i povinné </a:t>
            </a:r>
            <a:r>
              <a:rPr lang="cs-CZ" sz="2000" dirty="0" smtClean="0"/>
              <a:t>předměty</a:t>
            </a:r>
          </a:p>
          <a:p>
            <a:pPr lvl="1"/>
            <a:r>
              <a:rPr lang="cs-CZ" sz="2000" dirty="0" smtClean="0"/>
              <a:t>profilující předměty (včetně ZT PPZ)</a:t>
            </a:r>
          </a:p>
          <a:p>
            <a:pPr lvl="1"/>
            <a:r>
              <a:rPr lang="cs-CZ" sz="2000" dirty="0"/>
              <a:t>část nebo tematický okruh státní závěrečné </a:t>
            </a:r>
            <a:r>
              <a:rPr lang="cs-CZ" sz="2000" dirty="0" smtClean="0"/>
              <a:t>zkoušky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cs-CZ" sz="2000" dirty="0"/>
              <a:t>	</a:t>
            </a:r>
            <a:r>
              <a:rPr lang="cs-CZ" sz="2000" dirty="0" smtClean="0"/>
              <a:t>					</a:t>
            </a:r>
            <a:r>
              <a:rPr lang="cs-CZ" sz="1600" dirty="0" smtClean="0"/>
              <a:t>tabulka 1 + studijní  plán 2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cs-CZ" sz="1600" dirty="0" smtClean="0"/>
              <a:t>pozn.: výpočet </a:t>
            </a:r>
            <a:r>
              <a:rPr lang="cs-CZ" sz="1600" dirty="0" smtClean="0"/>
              <a:t>kreditů: „standardní“ = 60 x počet let, „určený“ = 90% kreditů pro PP a PVP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369379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  <a:solidFill>
            <a:srgbClr val="CCECFF"/>
          </a:solidFill>
          <a:ln>
            <a:solidFill>
              <a:srgbClr val="0070C0"/>
            </a:solidFill>
          </a:ln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/>
          <a:lstStyle/>
          <a:p>
            <a:r>
              <a:rPr lang="cs-CZ" dirty="0" smtClean="0"/>
              <a:t>Specializace - možnosti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93095"/>
          </a:xfrm>
        </p:spPr>
        <p:txBody>
          <a:bodyPr>
            <a:normAutofit fontScale="77500" lnSpcReduction="20000"/>
          </a:bodyPr>
          <a:lstStyle/>
          <a:p>
            <a:pPr>
              <a:spcBef>
                <a:spcPts val="0"/>
              </a:spcBef>
            </a:pPr>
            <a:r>
              <a:rPr lang="cs-CZ" dirty="0" smtClean="0"/>
              <a:t>Různé možnosti </a:t>
            </a:r>
            <a:r>
              <a:rPr lang="cs-CZ" dirty="0" smtClean="0"/>
              <a:t>specializací </a:t>
            </a:r>
            <a:r>
              <a:rPr lang="cs-CZ" sz="2600" dirty="0" smtClean="0"/>
              <a:t>v rámci SP</a:t>
            </a:r>
            <a:endParaRPr lang="cs-CZ" dirty="0" smtClean="0"/>
          </a:p>
          <a:p>
            <a:pPr lvl="1">
              <a:spcBef>
                <a:spcPts val="600"/>
              </a:spcBef>
            </a:pPr>
            <a:r>
              <a:rPr lang="cs-CZ" sz="2300" dirty="0"/>
              <a:t>stejná </a:t>
            </a:r>
            <a:r>
              <a:rPr lang="cs-CZ" sz="2300" dirty="0" smtClean="0"/>
              <a:t>/ </a:t>
            </a:r>
            <a:r>
              <a:rPr lang="cs-CZ" sz="2300" dirty="0"/>
              <a:t>různá velikost (počet kreditů) specializačních částí v rámci SP</a:t>
            </a:r>
          </a:p>
          <a:p>
            <a:pPr lvl="1">
              <a:spcBef>
                <a:spcPts val="600"/>
              </a:spcBef>
            </a:pPr>
            <a:r>
              <a:rPr lang="cs-CZ" sz="2300" dirty="0" smtClean="0"/>
              <a:t>v rámci studia </a:t>
            </a:r>
            <a:r>
              <a:rPr lang="cs-CZ" sz="2300" dirty="0"/>
              <a:t>srovnatelné studijní povinnosti pro studenty v rámci </a:t>
            </a:r>
            <a:r>
              <a:rPr lang="cs-CZ" sz="2300" dirty="0" smtClean="0"/>
              <a:t>SP</a:t>
            </a:r>
          </a:p>
          <a:p>
            <a:pPr lvl="1">
              <a:spcBef>
                <a:spcPts val="600"/>
              </a:spcBef>
            </a:pPr>
            <a:r>
              <a:rPr lang="cs-CZ" sz="2300" dirty="0" smtClean="0"/>
              <a:t>stejné </a:t>
            </a:r>
            <a:r>
              <a:rPr lang="cs-CZ" sz="2300" dirty="0" smtClean="0"/>
              <a:t>předměty </a:t>
            </a:r>
            <a:r>
              <a:rPr lang="cs-CZ" sz="2300" dirty="0" smtClean="0"/>
              <a:t>pro některé specializace</a:t>
            </a:r>
            <a:endParaRPr lang="cs-CZ" sz="2300" dirty="0" smtClean="0"/>
          </a:p>
          <a:p>
            <a:pPr marL="457200" lvl="1" indent="0">
              <a:buNone/>
            </a:pPr>
            <a:endParaRPr lang="cs-CZ" sz="1100" dirty="0" smtClean="0"/>
          </a:p>
          <a:p>
            <a:r>
              <a:rPr lang="cs-CZ" dirty="0" smtClean="0"/>
              <a:t>Studijní program se specializacemi</a:t>
            </a:r>
          </a:p>
          <a:p>
            <a:pPr marL="857250" lvl="1" indent="-457200">
              <a:spcBef>
                <a:spcPts val="600"/>
              </a:spcBef>
            </a:pPr>
            <a:r>
              <a:rPr lang="cs-CZ" sz="2600" dirty="0" smtClean="0"/>
              <a:t>studijní plány se specializacemi</a:t>
            </a:r>
          </a:p>
          <a:p>
            <a:pPr marL="857250" lvl="1" indent="-457200">
              <a:spcBef>
                <a:spcPts val="600"/>
              </a:spcBef>
            </a:pPr>
            <a:r>
              <a:rPr lang="cs-CZ" sz="2600" dirty="0" smtClean="0"/>
              <a:t>studijní plán bez specializací</a:t>
            </a:r>
          </a:p>
          <a:p>
            <a:pPr marL="857250" lvl="1" indent="-457200">
              <a:spcBef>
                <a:spcPts val="600"/>
              </a:spcBef>
            </a:pPr>
            <a:r>
              <a:rPr lang="cs-CZ" sz="2600" dirty="0" smtClean="0"/>
              <a:t>možnost </a:t>
            </a:r>
            <a:r>
              <a:rPr lang="cs-CZ" sz="2600" dirty="0"/>
              <a:t>studia dvou </a:t>
            </a:r>
            <a:r>
              <a:rPr lang="cs-CZ" sz="2600" dirty="0" smtClean="0"/>
              <a:t>specializací</a:t>
            </a:r>
          </a:p>
          <a:p>
            <a:pPr marL="3543300" lvl="8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s-CZ" sz="1800" dirty="0"/>
              <a:t>	</a:t>
            </a:r>
            <a:r>
              <a:rPr lang="cs-CZ" sz="1800" dirty="0" smtClean="0"/>
              <a:t>		tabulka 2</a:t>
            </a:r>
            <a:endParaRPr lang="cs-CZ" sz="1800" dirty="0"/>
          </a:p>
          <a:p>
            <a:pPr marL="457200" indent="-457200"/>
            <a:r>
              <a:rPr lang="cs-CZ" dirty="0" smtClean="0"/>
              <a:t>Přijímací řízení  </a:t>
            </a:r>
            <a:r>
              <a:rPr lang="cs-CZ" sz="2600" dirty="0" smtClean="0"/>
              <a:t>- výběr specializace</a:t>
            </a:r>
            <a:endParaRPr lang="cs-CZ" sz="3000" dirty="0" smtClean="0"/>
          </a:p>
          <a:p>
            <a:pPr lvl="1"/>
            <a:r>
              <a:rPr lang="cs-CZ" sz="2600" dirty="0" smtClean="0"/>
              <a:t>v </a:t>
            </a:r>
            <a:r>
              <a:rPr lang="cs-CZ" sz="2600" dirty="0"/>
              <a:t>přihlášce ke studiu</a:t>
            </a:r>
          </a:p>
          <a:p>
            <a:pPr lvl="1"/>
            <a:r>
              <a:rPr lang="cs-CZ" sz="2600" dirty="0" smtClean="0"/>
              <a:t>u </a:t>
            </a:r>
            <a:r>
              <a:rPr lang="cs-CZ" sz="2600" dirty="0"/>
              <a:t>zápisu do studia</a:t>
            </a:r>
          </a:p>
          <a:p>
            <a:pPr lvl="1"/>
            <a:r>
              <a:rPr lang="cs-CZ" sz="2600" dirty="0" smtClean="0"/>
              <a:t>v </a:t>
            </a:r>
            <a:r>
              <a:rPr lang="cs-CZ" sz="2600" dirty="0"/>
              <a:t>průběhu studia </a:t>
            </a:r>
          </a:p>
          <a:p>
            <a:pPr marL="457200" indent="-457200"/>
            <a:endParaRPr lang="cs-CZ" sz="3000" dirty="0" smtClean="0"/>
          </a:p>
          <a:p>
            <a:pPr marL="857250" lvl="1" indent="-457200"/>
            <a:endParaRPr lang="cs-CZ" sz="2600" dirty="0" smtClean="0"/>
          </a:p>
          <a:p>
            <a:pPr marL="857250" lvl="1" indent="-457200"/>
            <a:endParaRPr lang="cs-CZ" sz="2600" dirty="0" smtClean="0"/>
          </a:p>
        </p:txBody>
      </p:sp>
    </p:spTree>
    <p:extLst>
      <p:ext uri="{BB962C8B-B14F-4D97-AF65-F5344CB8AC3E}">
        <p14:creationId xmlns:p14="http://schemas.microsoft.com/office/powerpoint/2010/main" val="16541088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  <a:solidFill>
            <a:srgbClr val="CCECFF"/>
          </a:solidFill>
          <a:ln>
            <a:solidFill>
              <a:srgbClr val="0070C0"/>
            </a:solidFill>
          </a:ln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/>
          <a:lstStyle/>
          <a:p>
            <a:r>
              <a:rPr lang="cs-CZ" dirty="0" smtClean="0"/>
              <a:t>Sdružené studium – pravidla 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340768"/>
            <a:ext cx="8229600" cy="4968552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Studijní program pro sdružené studium</a:t>
            </a:r>
          </a:p>
          <a:p>
            <a:pPr lvl="1"/>
            <a:r>
              <a:rPr lang="cs-CZ" sz="2400" dirty="0" smtClean="0"/>
              <a:t>hlavní studijní plán (maior</a:t>
            </a:r>
            <a:r>
              <a:rPr lang="cs-CZ" sz="2400" dirty="0" smtClean="0"/>
              <a:t>)</a:t>
            </a:r>
            <a:endParaRPr lang="cs-CZ" sz="2400" dirty="0" smtClean="0"/>
          </a:p>
          <a:p>
            <a:pPr lvl="1"/>
            <a:r>
              <a:rPr lang="cs-CZ" sz="2400" dirty="0" smtClean="0"/>
              <a:t>přidružený studijní plán (minor</a:t>
            </a:r>
            <a:r>
              <a:rPr lang="cs-CZ" sz="2400" dirty="0" smtClean="0"/>
              <a:t>)</a:t>
            </a:r>
            <a:endParaRPr lang="cs-CZ" sz="2400" dirty="0" smtClean="0"/>
          </a:p>
          <a:p>
            <a:pPr lvl="1"/>
            <a:r>
              <a:rPr lang="cs-CZ" sz="2400" dirty="0" smtClean="0"/>
              <a:t>plný studijní plán (dříve jednooborové studium)</a:t>
            </a:r>
          </a:p>
          <a:p>
            <a:pPr marL="457200" lvl="1" indent="0">
              <a:buNone/>
            </a:pPr>
            <a:endParaRPr lang="cs-CZ" sz="1700" dirty="0" smtClean="0"/>
          </a:p>
          <a:p>
            <a:r>
              <a:rPr lang="cs-CZ" dirty="0" smtClean="0"/>
              <a:t>Studijní plán</a:t>
            </a:r>
          </a:p>
          <a:p>
            <a:pPr lvl="1"/>
            <a:r>
              <a:rPr lang="cs-CZ" sz="2600" dirty="0" smtClean="0"/>
              <a:t>obecná část </a:t>
            </a:r>
            <a:r>
              <a:rPr lang="cs-CZ" sz="2400" dirty="0" smtClean="0"/>
              <a:t>studijního plánu (maior)</a:t>
            </a:r>
          </a:p>
          <a:p>
            <a:pPr lvl="2"/>
            <a:r>
              <a:rPr lang="cs-CZ" sz="2200" dirty="0" smtClean="0"/>
              <a:t>předmět /</a:t>
            </a:r>
            <a:r>
              <a:rPr lang="cs-CZ" sz="2000" dirty="0" smtClean="0"/>
              <a:t> </a:t>
            </a:r>
            <a:r>
              <a:rPr lang="cs-CZ" sz="1800" dirty="0" smtClean="0"/>
              <a:t>předměty</a:t>
            </a:r>
            <a:r>
              <a:rPr lang="cs-CZ" sz="2000" dirty="0" smtClean="0"/>
              <a:t> </a:t>
            </a:r>
            <a:r>
              <a:rPr lang="cs-CZ" sz="2200" dirty="0" smtClean="0"/>
              <a:t>pro přípravu závěrečné práce </a:t>
            </a:r>
            <a:r>
              <a:rPr lang="cs-CZ" sz="2000" dirty="0" smtClean="0"/>
              <a:t>(maior)</a:t>
            </a:r>
          </a:p>
          <a:p>
            <a:pPr lvl="1"/>
            <a:r>
              <a:rPr lang="cs-CZ" sz="2600" dirty="0" smtClean="0"/>
              <a:t>oborová část </a:t>
            </a:r>
            <a:r>
              <a:rPr lang="cs-CZ" sz="2400" dirty="0" smtClean="0"/>
              <a:t>studijního plánu (maior i minor)</a:t>
            </a:r>
          </a:p>
          <a:p>
            <a:pPr lvl="2"/>
            <a:r>
              <a:rPr lang="cs-CZ" sz="1900" dirty="0" smtClean="0"/>
              <a:t>min. 1/3 kreditů</a:t>
            </a:r>
          </a:p>
          <a:p>
            <a:pPr lvl="2"/>
            <a:r>
              <a:rPr lang="cs-CZ" sz="1900" dirty="0" smtClean="0"/>
              <a:t>v </a:t>
            </a:r>
            <a:r>
              <a:rPr lang="cs-CZ" sz="1900" dirty="0" smtClean="0"/>
              <a:t>rámci SP by měla oborová část maior  odpovídat stud plánu minor (symetrický model</a:t>
            </a:r>
            <a:r>
              <a:rPr lang="cs-CZ" sz="1900" dirty="0" smtClean="0"/>
              <a:t>)</a:t>
            </a:r>
            <a:endParaRPr lang="cs-CZ" sz="1900" dirty="0" smtClean="0"/>
          </a:p>
          <a:p>
            <a:pPr lvl="1"/>
            <a:r>
              <a:rPr lang="cs-CZ" sz="2600" dirty="0" smtClean="0"/>
              <a:t>předměty pro volbu studenta </a:t>
            </a:r>
            <a:r>
              <a:rPr lang="cs-CZ" sz="1900" dirty="0" smtClean="0"/>
              <a:t>(5%  maior + 5%  minor)</a:t>
            </a:r>
          </a:p>
          <a:p>
            <a:pPr marL="457200" lvl="1" indent="0">
              <a:spcBef>
                <a:spcPts val="1200"/>
              </a:spcBef>
              <a:buNone/>
            </a:pPr>
            <a:r>
              <a:rPr lang="cs-CZ" sz="1400" dirty="0"/>
              <a:t>	</a:t>
            </a:r>
            <a:r>
              <a:rPr lang="cs-CZ" sz="1900" dirty="0" smtClean="0"/>
              <a:t>				tabulka  3 + studijní plány 3-5 </a:t>
            </a:r>
          </a:p>
          <a:p>
            <a:pPr lvl="1"/>
            <a:endParaRPr lang="cs-CZ" dirty="0" smtClean="0"/>
          </a:p>
          <a:p>
            <a:pPr marL="457200" lvl="1" indent="0">
              <a:buNone/>
            </a:pPr>
            <a:endParaRPr lang="cs-CZ" sz="1900" dirty="0" smtClean="0"/>
          </a:p>
        </p:txBody>
      </p:sp>
    </p:spTree>
    <p:extLst>
      <p:ext uri="{BB962C8B-B14F-4D97-AF65-F5344CB8AC3E}">
        <p14:creationId xmlns:p14="http://schemas.microsoft.com/office/powerpoint/2010/main" val="20229256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  <a:solidFill>
            <a:srgbClr val="CCECFF"/>
          </a:solidFill>
          <a:ln>
            <a:solidFill>
              <a:srgbClr val="0070C0"/>
            </a:solidFill>
          </a:ln>
        </p:spPr>
        <p:txBody>
          <a:bodyPr/>
          <a:lstStyle/>
          <a:p>
            <a:r>
              <a:rPr lang="cs-CZ" dirty="0"/>
              <a:t>Sdružené studium – pravidla </a:t>
            </a:r>
            <a:r>
              <a:rPr lang="cs-CZ" dirty="0" smtClean="0"/>
              <a:t>II.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Rozložení studijních plánů – součet kreditů z</a:t>
            </a:r>
          </a:p>
          <a:p>
            <a:pPr lvl="1"/>
            <a:r>
              <a:rPr lang="cs-CZ" dirty="0" smtClean="0"/>
              <a:t>obecné části hlavního studijního plánu (maior)</a:t>
            </a:r>
          </a:p>
          <a:p>
            <a:pPr lvl="2"/>
            <a:r>
              <a:rPr lang="cs-CZ" dirty="0" smtClean="0"/>
              <a:t>včetně předmětů pro přípravu závěrečné práce</a:t>
            </a:r>
          </a:p>
          <a:p>
            <a:pPr lvl="1"/>
            <a:r>
              <a:rPr lang="cs-CZ" dirty="0" smtClean="0"/>
              <a:t>oborové části hlavního stud plánu (maior)</a:t>
            </a:r>
          </a:p>
          <a:p>
            <a:pPr lvl="1"/>
            <a:r>
              <a:rPr lang="cs-CZ" dirty="0" smtClean="0"/>
              <a:t>profilujícího studijního plánu (minor)</a:t>
            </a:r>
          </a:p>
          <a:p>
            <a:pPr marL="0" indent="0">
              <a:buNone/>
            </a:pPr>
            <a:r>
              <a:rPr lang="cs-CZ" dirty="0" smtClean="0"/>
              <a:t>	nesmí přesáhnout 90 % (95 %) ze standardního počtu kreditů</a:t>
            </a:r>
          </a:p>
          <a:p>
            <a:pPr marL="0" indent="0">
              <a:buNone/>
            </a:pPr>
            <a:r>
              <a:rPr lang="cs-CZ" sz="1500" dirty="0" smtClean="0"/>
              <a:t> </a:t>
            </a:r>
          </a:p>
          <a:p>
            <a:r>
              <a:rPr lang="cs-CZ" dirty="0"/>
              <a:t>Státní závěrečná zkouška</a:t>
            </a:r>
          </a:p>
          <a:p>
            <a:pPr lvl="1">
              <a:spcBef>
                <a:spcPts val="600"/>
              </a:spcBef>
            </a:pPr>
            <a:r>
              <a:rPr lang="cs-CZ" sz="2900" dirty="0"/>
              <a:t>obhajoba závěrečné práce tematicky související s „maior“</a:t>
            </a:r>
            <a:endParaRPr lang="cs-CZ" sz="2300" dirty="0"/>
          </a:p>
          <a:p>
            <a:pPr lvl="2">
              <a:spcBef>
                <a:spcPts val="600"/>
              </a:spcBef>
            </a:pPr>
            <a:r>
              <a:rPr lang="cs-CZ" sz="2000" dirty="0"/>
              <a:t>možná změna tématu (nikoli „kreditů“): děkan může povolit schválení volby z „minor“</a:t>
            </a:r>
          </a:p>
          <a:p>
            <a:pPr lvl="1">
              <a:spcBef>
                <a:spcPts val="600"/>
              </a:spcBef>
            </a:pPr>
            <a:r>
              <a:rPr lang="cs-CZ" sz="2600" dirty="0"/>
              <a:t>část / tematický okruh (TO) z </a:t>
            </a:r>
            <a:r>
              <a:rPr lang="cs-CZ" sz="2900" dirty="0"/>
              <a:t>obecné části </a:t>
            </a:r>
            <a:r>
              <a:rPr lang="cs-CZ" sz="2600" dirty="0"/>
              <a:t>(obsahuje-li PPZ)</a:t>
            </a:r>
          </a:p>
          <a:p>
            <a:pPr lvl="1">
              <a:spcBef>
                <a:spcPts val="600"/>
              </a:spcBef>
            </a:pPr>
            <a:r>
              <a:rPr lang="cs-CZ" sz="2600" dirty="0"/>
              <a:t>část / TO </a:t>
            </a:r>
            <a:r>
              <a:rPr lang="cs-CZ" sz="2900" dirty="0"/>
              <a:t>z oborové části hlavního studijního plánu </a:t>
            </a:r>
            <a:r>
              <a:rPr lang="cs-CZ" sz="2600" dirty="0"/>
              <a:t>(maior)</a:t>
            </a:r>
          </a:p>
          <a:p>
            <a:pPr lvl="1"/>
            <a:r>
              <a:rPr lang="cs-CZ" sz="2600" dirty="0"/>
              <a:t>část / TO </a:t>
            </a:r>
            <a:r>
              <a:rPr lang="cs-CZ" sz="2900" dirty="0"/>
              <a:t>z přidruženého studijního plánu</a:t>
            </a:r>
            <a:r>
              <a:rPr lang="cs-CZ" sz="2600" dirty="0"/>
              <a:t> (minor</a:t>
            </a:r>
            <a:r>
              <a:rPr lang="cs-CZ" sz="2600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7901582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Bohat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940</TotalTime>
  <Words>637</Words>
  <Application>Microsoft Office PowerPoint</Application>
  <PresentationFormat>Předvádění na obrazovce (4:3)</PresentationFormat>
  <Paragraphs>145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Motiv systému Office</vt:lpstr>
      <vt:lpstr>Pravidla a doporučené postupy pro vytváření studijních programů</vt:lpstr>
      <vt:lpstr>Studijní plán</vt:lpstr>
      <vt:lpstr>Profilující předměty – I.</vt:lpstr>
      <vt:lpstr>Profilující předměty – II.</vt:lpstr>
      <vt:lpstr>Profilující předměty – III.</vt:lpstr>
      <vt:lpstr>Specializace</vt:lpstr>
      <vt:lpstr>Specializace - možnosti</vt:lpstr>
      <vt:lpstr>Sdružené studium – pravidla I.</vt:lpstr>
      <vt:lpstr>Sdružené studium – pravidla II.</vt:lpstr>
      <vt:lpstr>Sdružené studium – realizace</vt:lpstr>
      <vt:lpstr>Stanovení specializací a sdruženého studia</vt:lpstr>
    </vt:vector>
  </TitlesOfParts>
  <Company>Univerzita Karlova v Praze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Pravidla a doporučené postupy pro vytváření studijních programů</dc:title>
  <dc:creator>KK</dc:creator>
  <cp:lastModifiedBy>KK</cp:lastModifiedBy>
  <cp:revision>92</cp:revision>
  <cp:lastPrinted>2017-11-07T08:35:14Z</cp:lastPrinted>
  <dcterms:created xsi:type="dcterms:W3CDTF">2017-09-20T12:12:17Z</dcterms:created>
  <dcterms:modified xsi:type="dcterms:W3CDTF">2017-11-07T08:35:47Z</dcterms:modified>
</cp:coreProperties>
</file>